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38"/>
  </p:notesMasterIdLst>
  <p:handoutMasterIdLst>
    <p:handoutMasterId r:id="rId39"/>
  </p:handoutMasterIdLst>
  <p:sldIdLst>
    <p:sldId id="299" r:id="rId2"/>
    <p:sldId id="355" r:id="rId3"/>
    <p:sldId id="356" r:id="rId4"/>
    <p:sldId id="357" r:id="rId5"/>
    <p:sldId id="358" r:id="rId6"/>
    <p:sldId id="419" r:id="rId7"/>
    <p:sldId id="413" r:id="rId8"/>
    <p:sldId id="414" r:id="rId9"/>
    <p:sldId id="406" r:id="rId10"/>
    <p:sldId id="408" r:id="rId11"/>
    <p:sldId id="409" r:id="rId12"/>
    <p:sldId id="410" r:id="rId13"/>
    <p:sldId id="435" r:id="rId14"/>
    <p:sldId id="418" r:id="rId15"/>
    <p:sldId id="438" r:id="rId16"/>
    <p:sldId id="439" r:id="rId17"/>
    <p:sldId id="440" r:id="rId18"/>
    <p:sldId id="441" r:id="rId19"/>
    <p:sldId id="442" r:id="rId20"/>
    <p:sldId id="444" r:id="rId21"/>
    <p:sldId id="453" r:id="rId22"/>
    <p:sldId id="472" r:id="rId23"/>
    <p:sldId id="454" r:id="rId24"/>
    <p:sldId id="455" r:id="rId25"/>
    <p:sldId id="456" r:id="rId26"/>
    <p:sldId id="457" r:id="rId27"/>
    <p:sldId id="458" r:id="rId28"/>
    <p:sldId id="461" r:id="rId29"/>
    <p:sldId id="462" r:id="rId30"/>
    <p:sldId id="463" r:id="rId31"/>
    <p:sldId id="464" r:id="rId32"/>
    <p:sldId id="465" r:id="rId33"/>
    <p:sldId id="466" r:id="rId34"/>
    <p:sldId id="467" r:id="rId35"/>
    <p:sldId id="469" r:id="rId36"/>
    <p:sldId id="470" r:id="rId3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1" autoAdjust="0"/>
    <p:restoredTop sz="95155" autoAdjust="0"/>
  </p:normalViewPr>
  <p:slideViewPr>
    <p:cSldViewPr>
      <p:cViewPr varScale="1">
        <p:scale>
          <a:sx n="88" d="100"/>
          <a:sy n="88" d="100"/>
        </p:scale>
        <p:origin x="1464" y="78"/>
      </p:cViewPr>
      <p:guideLst>
        <p:guide orient="horz" pos="2160"/>
        <p:guide pos="2880"/>
      </p:guideLst>
    </p:cSldViewPr>
  </p:slideViewPr>
  <p:outlineViewPr>
    <p:cViewPr>
      <p:scale>
        <a:sx n="33" d="100"/>
        <a:sy n="33" d="100"/>
      </p:scale>
      <p:origin x="0" y="15570"/>
    </p:cViewPr>
  </p:outlineViewPr>
  <p:notesTextViewPr>
    <p:cViewPr>
      <p:scale>
        <a:sx n="100" d="100"/>
        <a:sy n="100" d="100"/>
      </p:scale>
      <p:origin x="0" y="0"/>
    </p:cViewPr>
  </p:notesTextViewPr>
  <p:sorterViewPr>
    <p:cViewPr>
      <p:scale>
        <a:sx n="100" d="100"/>
        <a:sy n="100" d="100"/>
      </p:scale>
      <p:origin x="0" y="3600"/>
    </p:cViewPr>
  </p:sorterViewPr>
  <p:notesViewPr>
    <p:cSldViewPr>
      <p:cViewPr varScale="1">
        <p:scale>
          <a:sx n="56" d="100"/>
          <a:sy n="56" d="100"/>
        </p:scale>
        <p:origin x="-181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Hassan\Iran,%20110922\MoH\AMS\Population%201950-2100.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0"/>
    <c:plotArea>
      <c:layout/>
      <c:barChart>
        <c:barDir val="col"/>
        <c:grouping val="percentStacked"/>
        <c:varyColors val="0"/>
        <c:ser>
          <c:idx val="0"/>
          <c:order val="0"/>
          <c:tx>
            <c:v>0-24</c:v>
          </c:tx>
          <c:spPr>
            <a:solidFill>
              <a:srgbClr val="FF0000"/>
            </a:solidFill>
            <a:ln>
              <a:solidFill>
                <a:srgbClr val="FF0000"/>
              </a:solidFill>
            </a:ln>
            <a:effectLst>
              <a:outerShdw blurRad="40000" dist="23000" dir="5400000" rotWithShape="0">
                <a:srgbClr val="FF0000">
                  <a:alpha val="35000"/>
                </a:srgbClr>
              </a:outerShdw>
            </a:effectLst>
          </c:spPr>
          <c:invertIfNegative val="0"/>
          <c:cat>
            <c:numRef>
              <c:f>Total!$F$18:$F$168</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Total!$AG$18:$AG$168</c:f>
              <c:numCache>
                <c:formatCode>General</c:formatCode>
                <c:ptCount val="151"/>
                <c:pt idx="0">
                  <c:v>0.55650468130549779</c:v>
                </c:pt>
                <c:pt idx="1">
                  <c:v>0.56007624014653123</c:v>
                </c:pt>
                <c:pt idx="2">
                  <c:v>0.56443042061151982</c:v>
                </c:pt>
                <c:pt idx="3">
                  <c:v>0.56826166338220796</c:v>
                </c:pt>
                <c:pt idx="4">
                  <c:v>0.57106641247971546</c:v>
                </c:pt>
                <c:pt idx="5">
                  <c:v>0.57306643614350561</c:v>
                </c:pt>
                <c:pt idx="6">
                  <c:v>0.5775158275717549</c:v>
                </c:pt>
                <c:pt idx="7">
                  <c:v>0.5802449779182387</c:v>
                </c:pt>
                <c:pt idx="8">
                  <c:v>0.58233896623672055</c:v>
                </c:pt>
                <c:pt idx="9">
                  <c:v>0.58463668564567561</c:v>
                </c:pt>
                <c:pt idx="10">
                  <c:v>0.58740590187107733</c:v>
                </c:pt>
                <c:pt idx="11">
                  <c:v>0.59013176975596182</c:v>
                </c:pt>
                <c:pt idx="12">
                  <c:v>0.59352613706348489</c:v>
                </c:pt>
                <c:pt idx="13">
                  <c:v>0.59729178154590068</c:v>
                </c:pt>
                <c:pt idx="14">
                  <c:v>0.60103352093291629</c:v>
                </c:pt>
                <c:pt idx="15">
                  <c:v>0.60465912551281664</c:v>
                </c:pt>
                <c:pt idx="16">
                  <c:v>0.60967108878981424</c:v>
                </c:pt>
                <c:pt idx="17">
                  <c:v>0.61432360346745463</c:v>
                </c:pt>
                <c:pt idx="18">
                  <c:v>0.6185736684978087</c:v>
                </c:pt>
                <c:pt idx="19">
                  <c:v>0.62240630706497868</c:v>
                </c:pt>
                <c:pt idx="20">
                  <c:v>0.6257509460059999</c:v>
                </c:pt>
                <c:pt idx="21">
                  <c:v>0.62930009252277963</c:v>
                </c:pt>
                <c:pt idx="22">
                  <c:v>0.63225512257699112</c:v>
                </c:pt>
                <c:pt idx="23">
                  <c:v>0.63453956733823702</c:v>
                </c:pt>
                <c:pt idx="24">
                  <c:v>0.63601807862309412</c:v>
                </c:pt>
                <c:pt idx="25">
                  <c:v>0.63669937396431064</c:v>
                </c:pt>
                <c:pt idx="26">
                  <c:v>0.63712159616705388</c:v>
                </c:pt>
                <c:pt idx="27">
                  <c:v>0.63681585556532638</c:v>
                </c:pt>
                <c:pt idx="28">
                  <c:v>0.63609052875286654</c:v>
                </c:pt>
                <c:pt idx="29">
                  <c:v>0.63544659065273568</c:v>
                </c:pt>
                <c:pt idx="30">
                  <c:v>0.63526651910334719</c:v>
                </c:pt>
                <c:pt idx="31">
                  <c:v>0.63648464154623352</c:v>
                </c:pt>
                <c:pt idx="32">
                  <c:v>0.63805259853763896</c:v>
                </c:pt>
                <c:pt idx="33">
                  <c:v>0.63978588780488743</c:v>
                </c:pt>
                <c:pt idx="34">
                  <c:v>0.6412966490636246</c:v>
                </c:pt>
                <c:pt idx="35">
                  <c:v>0.6422817679302294</c:v>
                </c:pt>
                <c:pt idx="36">
                  <c:v>0.64333222486595021</c:v>
                </c:pt>
                <c:pt idx="37">
                  <c:v>0.64349681460403874</c:v>
                </c:pt>
                <c:pt idx="38">
                  <c:v>0.64290026255936672</c:v>
                </c:pt>
                <c:pt idx="39">
                  <c:v>0.64168534702880875</c:v>
                </c:pt>
                <c:pt idx="40">
                  <c:v>0.63986974313910661</c:v>
                </c:pt>
                <c:pt idx="41">
                  <c:v>0.63720361740221565</c:v>
                </c:pt>
                <c:pt idx="42">
                  <c:v>0.63376679247047718</c:v>
                </c:pt>
                <c:pt idx="43">
                  <c:v>0.62958070733945681</c:v>
                </c:pt>
                <c:pt idx="44">
                  <c:v>0.62489365496839422</c:v>
                </c:pt>
                <c:pt idx="45">
                  <c:v>0.62008303120283481</c:v>
                </c:pt>
                <c:pt idx="46">
                  <c:v>0.61441440453162721</c:v>
                </c:pt>
                <c:pt idx="47">
                  <c:v>0.6084591299958747</c:v>
                </c:pt>
                <c:pt idx="48">
                  <c:v>0.6019395732423436</c:v>
                </c:pt>
                <c:pt idx="49">
                  <c:v>0.59437432300965776</c:v>
                </c:pt>
                <c:pt idx="50">
                  <c:v>0.58538783450156462</c:v>
                </c:pt>
                <c:pt idx="51">
                  <c:v>0.57460607633918415</c:v>
                </c:pt>
                <c:pt idx="52">
                  <c:v>0.56292535854905712</c:v>
                </c:pt>
                <c:pt idx="53">
                  <c:v>0.5500466705866297</c:v>
                </c:pt>
                <c:pt idx="54">
                  <c:v>0.53582415399262451</c:v>
                </c:pt>
                <c:pt idx="55">
                  <c:v>0.52038359808270696</c:v>
                </c:pt>
                <c:pt idx="56">
                  <c:v>0.50718894840021855</c:v>
                </c:pt>
                <c:pt idx="57">
                  <c:v>0.49340226078771587</c:v>
                </c:pt>
                <c:pt idx="58">
                  <c:v>0.47963897000046457</c:v>
                </c:pt>
                <c:pt idx="59">
                  <c:v>0.46639145063441428</c:v>
                </c:pt>
                <c:pt idx="60">
                  <c:v>0.45385785351768682</c:v>
                </c:pt>
                <c:pt idx="61">
                  <c:v>0.44190114629525606</c:v>
                </c:pt>
                <c:pt idx="62">
                  <c:v>0.43009357621356831</c:v>
                </c:pt>
                <c:pt idx="63">
                  <c:v>0.41896820552560693</c:v>
                </c:pt>
                <c:pt idx="64">
                  <c:v>0.40910987864925574</c:v>
                </c:pt>
                <c:pt idx="65">
                  <c:v>0.40077525996803975</c:v>
                </c:pt>
                <c:pt idx="66">
                  <c:v>0.39322647592719651</c:v>
                </c:pt>
                <c:pt idx="67">
                  <c:v>0.38684656179893973</c:v>
                </c:pt>
                <c:pt idx="68">
                  <c:v>0.38154332230232568</c:v>
                </c:pt>
                <c:pt idx="69">
                  <c:v>0.37712830010090864</c:v>
                </c:pt>
                <c:pt idx="70">
                  <c:v>0.37344934301764776</c:v>
                </c:pt>
                <c:pt idx="71">
                  <c:v>0.37004364081633673</c:v>
                </c:pt>
                <c:pt idx="72">
                  <c:v>0.36757817210293575</c:v>
                </c:pt>
                <c:pt idx="73">
                  <c:v>0.36566760198850312</c:v>
                </c:pt>
                <c:pt idx="74">
                  <c:v>0.36389970863512006</c:v>
                </c:pt>
                <c:pt idx="75">
                  <c:v>0.36204687626399212</c:v>
                </c:pt>
                <c:pt idx="76">
                  <c:v>0.36043984991091682</c:v>
                </c:pt>
                <c:pt idx="77">
                  <c:v>0.3587011810739123</c:v>
                </c:pt>
                <c:pt idx="78">
                  <c:v>0.35668469959460736</c:v>
                </c:pt>
                <c:pt idx="79">
                  <c:v>0.35425802538838641</c:v>
                </c:pt>
                <c:pt idx="80">
                  <c:v>0.35133388959282214</c:v>
                </c:pt>
                <c:pt idx="81">
                  <c:v>0.3481433466613621</c:v>
                </c:pt>
                <c:pt idx="82">
                  <c:v>0.34439659384715998</c:v>
                </c:pt>
                <c:pt idx="83">
                  <c:v>0.34019558497212282</c:v>
                </c:pt>
                <c:pt idx="84">
                  <c:v>0.33566548108772948</c:v>
                </c:pt>
                <c:pt idx="85">
                  <c:v>0.33090706249053431</c:v>
                </c:pt>
                <c:pt idx="86">
                  <c:v>0.32624910377739297</c:v>
                </c:pt>
                <c:pt idx="87">
                  <c:v>0.32131669998572859</c:v>
                </c:pt>
                <c:pt idx="88">
                  <c:v>0.31629671690992922</c:v>
                </c:pt>
                <c:pt idx="89">
                  <c:v>0.31141131500205366</c:v>
                </c:pt>
                <c:pt idx="90">
                  <c:v>0.30679597335924885</c:v>
                </c:pt>
                <c:pt idx="91">
                  <c:v>0.30270143370121794</c:v>
                </c:pt>
                <c:pt idx="92">
                  <c:v>0.29887716265786557</c:v>
                </c:pt>
                <c:pt idx="93">
                  <c:v>0.29533295989567127</c:v>
                </c:pt>
                <c:pt idx="94">
                  <c:v>0.29204778722976066</c:v>
                </c:pt>
                <c:pt idx="95">
                  <c:v>0.28900967356767504</c:v>
                </c:pt>
                <c:pt idx="96">
                  <c:v>0.28646396238350375</c:v>
                </c:pt>
                <c:pt idx="97">
                  <c:v>0.28416651792657832</c:v>
                </c:pt>
                <c:pt idx="98">
                  <c:v>0.28209412843998533</c:v>
                </c:pt>
                <c:pt idx="99">
                  <c:v>0.28020645446727416</c:v>
                </c:pt>
                <c:pt idx="100">
                  <c:v>0.27846476519899493</c:v>
                </c:pt>
                <c:pt idx="101">
                  <c:v>0.27713304603011207</c:v>
                </c:pt>
                <c:pt idx="102">
                  <c:v>0.27591599881484191</c:v>
                </c:pt>
                <c:pt idx="103">
                  <c:v>0.27477100805592025</c:v>
                </c:pt>
                <c:pt idx="104">
                  <c:v>0.2736526048285603</c:v>
                </c:pt>
                <c:pt idx="105">
                  <c:v>0.27253121420935261</c:v>
                </c:pt>
                <c:pt idx="106">
                  <c:v>0.27172955978120705</c:v>
                </c:pt>
                <c:pt idx="107">
                  <c:v>0.27089270365063373</c:v>
                </c:pt>
                <c:pt idx="108">
                  <c:v>0.26999831933095164</c:v>
                </c:pt>
                <c:pt idx="109">
                  <c:v>0.26903495031609526</c:v>
                </c:pt>
                <c:pt idx="110">
                  <c:v>0.26800321808782251</c:v>
                </c:pt>
                <c:pt idx="111">
                  <c:v>0.26729021198850239</c:v>
                </c:pt>
                <c:pt idx="112">
                  <c:v>0.26645858929348415</c:v>
                </c:pt>
                <c:pt idx="113">
                  <c:v>0.26553539052734393</c:v>
                </c:pt>
                <c:pt idx="114">
                  <c:v>0.2645514440178639</c:v>
                </c:pt>
                <c:pt idx="115">
                  <c:v>0.26351964323735588</c:v>
                </c:pt>
                <c:pt idx="116">
                  <c:v>0.26283034274650779</c:v>
                </c:pt>
                <c:pt idx="117">
                  <c:v>0.26206652712813022</c:v>
                </c:pt>
                <c:pt idx="118">
                  <c:v>0.26124523649317993</c:v>
                </c:pt>
                <c:pt idx="119">
                  <c:v>0.26038099979472296</c:v>
                </c:pt>
                <c:pt idx="120">
                  <c:v>0.25949050973614501</c:v>
                </c:pt>
                <c:pt idx="121">
                  <c:v>0.25899198565619813</c:v>
                </c:pt>
                <c:pt idx="122">
                  <c:v>0.2584447575872213</c:v>
                </c:pt>
                <c:pt idx="123">
                  <c:v>0.25784805682045392</c:v>
                </c:pt>
                <c:pt idx="124">
                  <c:v>0.25723104693738047</c:v>
                </c:pt>
                <c:pt idx="125">
                  <c:v>0.25663799745211324</c:v>
                </c:pt>
                <c:pt idx="126">
                  <c:v>0.25641375673145061</c:v>
                </c:pt>
                <c:pt idx="127">
                  <c:v>0.25612407971269946</c:v>
                </c:pt>
                <c:pt idx="128">
                  <c:v>0.25580114597641068</c:v>
                </c:pt>
                <c:pt idx="129">
                  <c:v>0.25548906120916515</c:v>
                </c:pt>
                <c:pt idx="130">
                  <c:v>0.25520142165186976</c:v>
                </c:pt>
                <c:pt idx="131">
                  <c:v>0.25516226618031268</c:v>
                </c:pt>
                <c:pt idx="132">
                  <c:v>0.25503904921288184</c:v>
                </c:pt>
                <c:pt idx="133">
                  <c:v>0.25486569238989754</c:v>
                </c:pt>
                <c:pt idx="134">
                  <c:v>0.2546632767192083</c:v>
                </c:pt>
                <c:pt idx="135">
                  <c:v>0.25442019477784988</c:v>
                </c:pt>
                <c:pt idx="136">
                  <c:v>0.2543975964840568</c:v>
                </c:pt>
                <c:pt idx="137">
                  <c:v>0.25429183317563553</c:v>
                </c:pt>
                <c:pt idx="138">
                  <c:v>0.25409545667928574</c:v>
                </c:pt>
                <c:pt idx="139">
                  <c:v>0.25379431797975882</c:v>
                </c:pt>
                <c:pt idx="140">
                  <c:v>0.2533892710630134</c:v>
                </c:pt>
                <c:pt idx="141">
                  <c:v>0.25328607317269036</c:v>
                </c:pt>
                <c:pt idx="142">
                  <c:v>0.25307222515895411</c:v>
                </c:pt>
                <c:pt idx="143">
                  <c:v>0.25275033825091625</c:v>
                </c:pt>
                <c:pt idx="144">
                  <c:v>0.25231827382650235</c:v>
                </c:pt>
                <c:pt idx="145">
                  <c:v>0.25178337728160288</c:v>
                </c:pt>
                <c:pt idx="146">
                  <c:v>0.25166833544878314</c:v>
                </c:pt>
                <c:pt idx="147">
                  <c:v>0.25142645161945854</c:v>
                </c:pt>
                <c:pt idx="148">
                  <c:v>0.25105308862225678</c:v>
                </c:pt>
                <c:pt idx="149">
                  <c:v>0.25057446395154997</c:v>
                </c:pt>
                <c:pt idx="150">
                  <c:v>0.25003753268280077</c:v>
                </c:pt>
              </c:numCache>
            </c:numRef>
          </c:val>
          <c:extLst xmlns:c16r2="http://schemas.microsoft.com/office/drawing/2015/06/chart">
            <c:ext xmlns:c16="http://schemas.microsoft.com/office/drawing/2014/chart" uri="{C3380CC4-5D6E-409C-BE32-E72D297353CC}">
              <c16:uniqueId val="{00000000-E32C-4399-B48D-7369247C4A32}"/>
            </c:ext>
          </c:extLst>
        </c:ser>
        <c:ser>
          <c:idx val="1"/>
          <c:order val="1"/>
          <c:tx>
            <c:v>25-59</c:v>
          </c:tx>
          <c:spPr>
            <a:solidFill>
              <a:schemeClr val="bg1"/>
            </a:solidFill>
            <a:ln>
              <a:solidFill>
                <a:schemeClr val="bg1"/>
              </a:solidFill>
            </a:ln>
            <a:effectLst>
              <a:outerShdw blurRad="40000" dist="23000" dir="5400000" rotWithShape="0">
                <a:schemeClr val="bg1">
                  <a:alpha val="35000"/>
                </a:schemeClr>
              </a:outerShdw>
            </a:effectLst>
          </c:spPr>
          <c:invertIfNegative val="0"/>
          <c:cat>
            <c:numRef>
              <c:f>Total!$F$18:$F$168</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Total!$AH$18:$AH$168</c:f>
              <c:numCache>
                <c:formatCode>General</c:formatCode>
                <c:ptCount val="151"/>
                <c:pt idx="0">
                  <c:v>0.36195045312406537</c:v>
                </c:pt>
                <c:pt idx="1">
                  <c:v>0.36032400863782843</c:v>
                </c:pt>
                <c:pt idx="2">
                  <c:v>0.35835395307487511</c:v>
                </c:pt>
                <c:pt idx="3">
                  <c:v>0.35703869163522689</c:v>
                </c:pt>
                <c:pt idx="4">
                  <c:v>0.35673281109892635</c:v>
                </c:pt>
                <c:pt idx="5">
                  <c:v>0.3572061200981459</c:v>
                </c:pt>
                <c:pt idx="6">
                  <c:v>0.35466270890111201</c:v>
                </c:pt>
                <c:pt idx="7">
                  <c:v>0.35369082975963356</c:v>
                </c:pt>
                <c:pt idx="8">
                  <c:v>0.35331710697580843</c:v>
                </c:pt>
                <c:pt idx="9">
                  <c:v>0.35274819275385538</c:v>
                </c:pt>
                <c:pt idx="10">
                  <c:v>0.35170052908992738</c:v>
                </c:pt>
                <c:pt idx="11">
                  <c:v>0.34982404784734594</c:v>
                </c:pt>
                <c:pt idx="12">
                  <c:v>0.347391676251949</c:v>
                </c:pt>
                <c:pt idx="13">
                  <c:v>0.34465071742766507</c:v>
                </c:pt>
                <c:pt idx="14">
                  <c:v>0.34193023908074938</c:v>
                </c:pt>
                <c:pt idx="15">
                  <c:v>0.33930492759229841</c:v>
                </c:pt>
                <c:pt idx="16">
                  <c:v>0.33483891331903076</c:v>
                </c:pt>
                <c:pt idx="17">
                  <c:v>0.33072901837239682</c:v>
                </c:pt>
                <c:pt idx="18">
                  <c:v>0.32706419500865169</c:v>
                </c:pt>
                <c:pt idx="19">
                  <c:v>0.32393080933826396</c:v>
                </c:pt>
                <c:pt idx="20">
                  <c:v>0.32141876849050144</c:v>
                </c:pt>
                <c:pt idx="21">
                  <c:v>0.31836108250795653</c:v>
                </c:pt>
                <c:pt idx="22">
                  <c:v>0.31598636146168746</c:v>
                </c:pt>
                <c:pt idx="23">
                  <c:v>0.31435306329532126</c:v>
                </c:pt>
                <c:pt idx="24">
                  <c:v>0.31357848586206022</c:v>
                </c:pt>
                <c:pt idx="25">
                  <c:v>0.31363428402699245</c:v>
                </c:pt>
                <c:pt idx="26">
                  <c:v>0.31366172514220442</c:v>
                </c:pt>
                <c:pt idx="27">
                  <c:v>0.31447339704358956</c:v>
                </c:pt>
                <c:pt idx="28">
                  <c:v>0.31564602556421811</c:v>
                </c:pt>
                <c:pt idx="29">
                  <c:v>0.31655460168916122</c:v>
                </c:pt>
                <c:pt idx="30">
                  <c:v>0.31678146194656326</c:v>
                </c:pt>
                <c:pt idx="31">
                  <c:v>0.3151355360890955</c:v>
                </c:pt>
                <c:pt idx="32">
                  <c:v>0.31295669092058948</c:v>
                </c:pt>
                <c:pt idx="33">
                  <c:v>0.31051864297554527</c:v>
                </c:pt>
                <c:pt idx="34">
                  <c:v>0.30830836136952783</c:v>
                </c:pt>
                <c:pt idx="35">
                  <c:v>0.30666472550763124</c:v>
                </c:pt>
                <c:pt idx="36">
                  <c:v>0.30518700638909851</c:v>
                </c:pt>
                <c:pt idx="37">
                  <c:v>0.30461762227248268</c:v>
                </c:pt>
                <c:pt idx="38">
                  <c:v>0.30478553470568898</c:v>
                </c:pt>
                <c:pt idx="39">
                  <c:v>0.30548995869254492</c:v>
                </c:pt>
                <c:pt idx="40">
                  <c:v>0.30667448779377138</c:v>
                </c:pt>
                <c:pt idx="41">
                  <c:v>0.30840784445471842</c:v>
                </c:pt>
                <c:pt idx="42">
                  <c:v>0.31082605780595446</c:v>
                </c:pt>
                <c:pt idx="43">
                  <c:v>0.31393494638997016</c:v>
                </c:pt>
                <c:pt idx="44">
                  <c:v>0.31755203429147638</c:v>
                </c:pt>
                <c:pt idx="45">
                  <c:v>0.321364289868528</c:v>
                </c:pt>
                <c:pt idx="46">
                  <c:v>0.32623077202645367</c:v>
                </c:pt>
                <c:pt idx="47">
                  <c:v>0.33143209378590988</c:v>
                </c:pt>
                <c:pt idx="48">
                  <c:v>0.33725308980150598</c:v>
                </c:pt>
                <c:pt idx="49">
                  <c:v>0.3441704106742508</c:v>
                </c:pt>
                <c:pt idx="50">
                  <c:v>0.35252442943863238</c:v>
                </c:pt>
                <c:pt idx="51">
                  <c:v>0.36211766963181541</c:v>
                </c:pt>
                <c:pt idx="52">
                  <c:v>0.37262562789696996</c:v>
                </c:pt>
                <c:pt idx="53">
                  <c:v>0.38428713780983598</c:v>
                </c:pt>
                <c:pt idx="54">
                  <c:v>0.39722461062125708</c:v>
                </c:pt>
                <c:pt idx="55">
                  <c:v>0.41134231446788788</c:v>
                </c:pt>
                <c:pt idx="56">
                  <c:v>0.42379712159717325</c:v>
                </c:pt>
                <c:pt idx="57">
                  <c:v>0.43680236934481076</c:v>
                </c:pt>
                <c:pt idx="58">
                  <c:v>0.44965819093290388</c:v>
                </c:pt>
                <c:pt idx="59">
                  <c:v>0.46167600229928413</c:v>
                </c:pt>
                <c:pt idx="60">
                  <c:v>0.47252541735407538</c:v>
                </c:pt>
                <c:pt idx="61">
                  <c:v>0.48253728888513819</c:v>
                </c:pt>
                <c:pt idx="62">
                  <c:v>0.49187498821548886</c:v>
                </c:pt>
                <c:pt idx="63">
                  <c:v>0.50018391892651259</c:v>
                </c:pt>
                <c:pt idx="64">
                  <c:v>0.50711552721234465</c:v>
                </c:pt>
                <c:pt idx="65">
                  <c:v>0.51253544641253368</c:v>
                </c:pt>
                <c:pt idx="66">
                  <c:v>0.51727133115590018</c:v>
                </c:pt>
                <c:pt idx="67">
                  <c:v>0.52076594221345862</c:v>
                </c:pt>
                <c:pt idx="68">
                  <c:v>0.52306363487946406</c:v>
                </c:pt>
                <c:pt idx="69">
                  <c:v>0.52427284340855063</c:v>
                </c:pt>
                <c:pt idx="70">
                  <c:v>0.52449571743951018</c:v>
                </c:pt>
                <c:pt idx="71">
                  <c:v>0.5242472157428365</c:v>
                </c:pt>
                <c:pt idx="72">
                  <c:v>0.52290558173688551</c:v>
                </c:pt>
                <c:pt idx="73">
                  <c:v>0.52079139214881098</c:v>
                </c:pt>
                <c:pt idx="74">
                  <c:v>0.51824528353129162</c:v>
                </c:pt>
                <c:pt idx="75">
                  <c:v>0.51547156036660258</c:v>
                </c:pt>
                <c:pt idx="76">
                  <c:v>0.51243152721548968</c:v>
                </c:pt>
                <c:pt idx="77">
                  <c:v>0.50919332045449661</c:v>
                </c:pt>
                <c:pt idx="78">
                  <c:v>0.50600798138161196</c:v>
                </c:pt>
                <c:pt idx="79">
                  <c:v>0.50318248787315556</c:v>
                </c:pt>
                <c:pt idx="80">
                  <c:v>0.50089793463210175</c:v>
                </c:pt>
                <c:pt idx="81">
                  <c:v>0.49923347986609867</c:v>
                </c:pt>
                <c:pt idx="82">
                  <c:v>0.49809070158041047</c:v>
                </c:pt>
                <c:pt idx="83">
                  <c:v>0.49727860103761468</c:v>
                </c:pt>
                <c:pt idx="84">
                  <c:v>0.49653056884406788</c:v>
                </c:pt>
                <c:pt idx="85">
                  <c:v>0.49564111086376406</c:v>
                </c:pt>
                <c:pt idx="86">
                  <c:v>0.49477600020796836</c:v>
                </c:pt>
                <c:pt idx="87">
                  <c:v>0.49387422701433198</c:v>
                </c:pt>
                <c:pt idx="88">
                  <c:v>0.49258484383622952</c:v>
                </c:pt>
                <c:pt idx="89">
                  <c:v>0.4904278826658699</c:v>
                </c:pt>
                <c:pt idx="90">
                  <c:v>0.48712936730610445</c:v>
                </c:pt>
                <c:pt idx="91">
                  <c:v>0.48305648036638232</c:v>
                </c:pt>
                <c:pt idx="92">
                  <c:v>0.47797840330740993</c:v>
                </c:pt>
                <c:pt idx="93">
                  <c:v>0.47207399242397768</c:v>
                </c:pt>
                <c:pt idx="94">
                  <c:v>0.46566261262462932</c:v>
                </c:pt>
                <c:pt idx="95">
                  <c:v>0.45900158743383351</c:v>
                </c:pt>
                <c:pt idx="96">
                  <c:v>0.45249285111152965</c:v>
                </c:pt>
                <c:pt idx="97">
                  <c:v>0.44575206533371098</c:v>
                </c:pt>
                <c:pt idx="98">
                  <c:v>0.43905735418007158</c:v>
                </c:pt>
                <c:pt idx="99">
                  <c:v>0.43277247760482801</c:v>
                </c:pt>
                <c:pt idx="100">
                  <c:v>0.42713299894828388</c:v>
                </c:pt>
                <c:pt idx="101">
                  <c:v>0.42258031279215363</c:v>
                </c:pt>
                <c:pt idx="102">
                  <c:v>0.41870577889035332</c:v>
                </c:pt>
                <c:pt idx="103">
                  <c:v>0.41549494479178689</c:v>
                </c:pt>
                <c:pt idx="104">
                  <c:v>0.41288721908298898</c:v>
                </c:pt>
                <c:pt idx="105">
                  <c:v>0.41083544103213471</c:v>
                </c:pt>
                <c:pt idx="106">
                  <c:v>0.40985933770003236</c:v>
                </c:pt>
                <c:pt idx="107">
                  <c:v>0.40941539254352405</c:v>
                </c:pt>
                <c:pt idx="108">
                  <c:v>0.40938138367622257</c:v>
                </c:pt>
                <c:pt idx="109">
                  <c:v>0.40959518020726182</c:v>
                </c:pt>
                <c:pt idx="110">
                  <c:v>0.40993130416348506</c:v>
                </c:pt>
                <c:pt idx="111">
                  <c:v>0.41089093585671038</c:v>
                </c:pt>
                <c:pt idx="112">
                  <c:v>0.41188705522386176</c:v>
                </c:pt>
                <c:pt idx="113">
                  <c:v>0.41277556430642881</c:v>
                </c:pt>
                <c:pt idx="114">
                  <c:v>0.41335082621105074</c:v>
                </c:pt>
                <c:pt idx="115">
                  <c:v>0.41346084150630891</c:v>
                </c:pt>
                <c:pt idx="116">
                  <c:v>0.41363544894525689</c:v>
                </c:pt>
                <c:pt idx="117">
                  <c:v>0.41329997292119575</c:v>
                </c:pt>
                <c:pt idx="118">
                  <c:v>0.41248484687883141</c:v>
                </c:pt>
                <c:pt idx="119">
                  <c:v>0.41126307473975648</c:v>
                </c:pt>
                <c:pt idx="120">
                  <c:v>0.40970221940110663</c:v>
                </c:pt>
                <c:pt idx="121">
                  <c:v>0.40836020029890691</c:v>
                </c:pt>
                <c:pt idx="122">
                  <c:v>0.40665843406888286</c:v>
                </c:pt>
                <c:pt idx="123">
                  <c:v>0.40467793377093331</c:v>
                </c:pt>
                <c:pt idx="124">
                  <c:v>0.40259963080652422</c:v>
                </c:pt>
                <c:pt idx="125">
                  <c:v>0.4005921964380777</c:v>
                </c:pt>
                <c:pt idx="126">
                  <c:v>0.39915913850218876</c:v>
                </c:pt>
                <c:pt idx="127">
                  <c:v>0.39771219836270544</c:v>
                </c:pt>
                <c:pt idx="128">
                  <c:v>0.39630551354657612</c:v>
                </c:pt>
                <c:pt idx="129">
                  <c:v>0.39500085237067423</c:v>
                </c:pt>
                <c:pt idx="130">
                  <c:v>0.39381952457994679</c:v>
                </c:pt>
                <c:pt idx="131">
                  <c:v>0.39308465747361077</c:v>
                </c:pt>
                <c:pt idx="132">
                  <c:v>0.39235838335816248</c:v>
                </c:pt>
                <c:pt idx="133">
                  <c:v>0.39168186852453413</c:v>
                </c:pt>
                <c:pt idx="134">
                  <c:v>0.39106655903077897</c:v>
                </c:pt>
                <c:pt idx="135">
                  <c:v>0.39047919016405497</c:v>
                </c:pt>
                <c:pt idx="136">
                  <c:v>0.39028883985891466</c:v>
                </c:pt>
                <c:pt idx="137">
                  <c:v>0.39007455531671387</c:v>
                </c:pt>
                <c:pt idx="138">
                  <c:v>0.38980221633227558</c:v>
                </c:pt>
                <c:pt idx="139">
                  <c:v>0.3894165392573451</c:v>
                </c:pt>
                <c:pt idx="140">
                  <c:v>0.38889178668905006</c:v>
                </c:pt>
                <c:pt idx="141">
                  <c:v>0.38880626560126913</c:v>
                </c:pt>
                <c:pt idx="142">
                  <c:v>0.38856840207391374</c:v>
                </c:pt>
                <c:pt idx="143">
                  <c:v>0.38816949711783033</c:v>
                </c:pt>
                <c:pt idx="144">
                  <c:v>0.38759235477360132</c:v>
                </c:pt>
                <c:pt idx="145">
                  <c:v>0.38683763084988987</c:v>
                </c:pt>
                <c:pt idx="146">
                  <c:v>0.38663067799197193</c:v>
                </c:pt>
                <c:pt idx="147">
                  <c:v>0.38621551287104738</c:v>
                </c:pt>
                <c:pt idx="148">
                  <c:v>0.38558394129354939</c:v>
                </c:pt>
                <c:pt idx="149">
                  <c:v>0.38477190972891967</c:v>
                </c:pt>
                <c:pt idx="150">
                  <c:v>0.38383901040980439</c:v>
                </c:pt>
              </c:numCache>
            </c:numRef>
          </c:val>
          <c:extLst xmlns:c16r2="http://schemas.microsoft.com/office/drawing/2015/06/chart">
            <c:ext xmlns:c16="http://schemas.microsoft.com/office/drawing/2014/chart" uri="{C3380CC4-5D6E-409C-BE32-E72D297353CC}">
              <c16:uniqueId val="{00000001-E32C-4399-B48D-7369247C4A32}"/>
            </c:ext>
          </c:extLst>
        </c:ser>
        <c:ser>
          <c:idx val="2"/>
          <c:order val="2"/>
          <c:tx>
            <c:v>60+</c:v>
          </c:tx>
          <c:spPr>
            <a:solidFill>
              <a:srgbClr val="009900"/>
            </a:solidFill>
            <a:ln>
              <a:solidFill>
                <a:srgbClr val="009900"/>
              </a:solidFill>
            </a:ln>
            <a:effectLst>
              <a:outerShdw blurRad="40000" dist="23000" dir="5400000" rotWithShape="0">
                <a:srgbClr val="009900">
                  <a:alpha val="35000"/>
                </a:srgbClr>
              </a:outerShdw>
            </a:effectLst>
          </c:spPr>
          <c:invertIfNegative val="0"/>
          <c:cat>
            <c:numRef>
              <c:f>Total!$F$18:$F$168</c:f>
              <c:numCache>
                <c:formatCode>General</c:formatCode>
                <c:ptCount val="151"/>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pt idx="74">
                  <c:v>2024</c:v>
                </c:pt>
                <c:pt idx="75">
                  <c:v>2025</c:v>
                </c:pt>
                <c:pt idx="76">
                  <c:v>2026</c:v>
                </c:pt>
                <c:pt idx="77">
                  <c:v>2027</c:v>
                </c:pt>
                <c:pt idx="78">
                  <c:v>2028</c:v>
                </c:pt>
                <c:pt idx="79">
                  <c:v>2029</c:v>
                </c:pt>
                <c:pt idx="80">
                  <c:v>2030</c:v>
                </c:pt>
                <c:pt idx="81">
                  <c:v>2031</c:v>
                </c:pt>
                <c:pt idx="82">
                  <c:v>2032</c:v>
                </c:pt>
                <c:pt idx="83">
                  <c:v>2033</c:v>
                </c:pt>
                <c:pt idx="84">
                  <c:v>2034</c:v>
                </c:pt>
                <c:pt idx="85">
                  <c:v>2035</c:v>
                </c:pt>
                <c:pt idx="86">
                  <c:v>2036</c:v>
                </c:pt>
                <c:pt idx="87">
                  <c:v>2037</c:v>
                </c:pt>
                <c:pt idx="88">
                  <c:v>2038</c:v>
                </c:pt>
                <c:pt idx="89">
                  <c:v>2039</c:v>
                </c:pt>
                <c:pt idx="90">
                  <c:v>2040</c:v>
                </c:pt>
                <c:pt idx="91">
                  <c:v>2041</c:v>
                </c:pt>
                <c:pt idx="92">
                  <c:v>2042</c:v>
                </c:pt>
                <c:pt idx="93">
                  <c:v>2043</c:v>
                </c:pt>
                <c:pt idx="94">
                  <c:v>2044</c:v>
                </c:pt>
                <c:pt idx="95">
                  <c:v>2045</c:v>
                </c:pt>
                <c:pt idx="96">
                  <c:v>2046</c:v>
                </c:pt>
                <c:pt idx="97">
                  <c:v>2047</c:v>
                </c:pt>
                <c:pt idx="98">
                  <c:v>2048</c:v>
                </c:pt>
                <c:pt idx="99">
                  <c:v>2049</c:v>
                </c:pt>
                <c:pt idx="100">
                  <c:v>2050</c:v>
                </c:pt>
                <c:pt idx="101">
                  <c:v>2051</c:v>
                </c:pt>
                <c:pt idx="102">
                  <c:v>2052</c:v>
                </c:pt>
                <c:pt idx="103">
                  <c:v>2053</c:v>
                </c:pt>
                <c:pt idx="104">
                  <c:v>2054</c:v>
                </c:pt>
                <c:pt idx="105">
                  <c:v>2055</c:v>
                </c:pt>
                <c:pt idx="106">
                  <c:v>2056</c:v>
                </c:pt>
                <c:pt idx="107">
                  <c:v>2057</c:v>
                </c:pt>
                <c:pt idx="108">
                  <c:v>2058</c:v>
                </c:pt>
                <c:pt idx="109">
                  <c:v>2059</c:v>
                </c:pt>
                <c:pt idx="110">
                  <c:v>2060</c:v>
                </c:pt>
                <c:pt idx="111">
                  <c:v>2061</c:v>
                </c:pt>
                <c:pt idx="112">
                  <c:v>2062</c:v>
                </c:pt>
                <c:pt idx="113">
                  <c:v>2063</c:v>
                </c:pt>
                <c:pt idx="114">
                  <c:v>2064</c:v>
                </c:pt>
                <c:pt idx="115">
                  <c:v>2065</c:v>
                </c:pt>
                <c:pt idx="116">
                  <c:v>2066</c:v>
                </c:pt>
                <c:pt idx="117">
                  <c:v>2067</c:v>
                </c:pt>
                <c:pt idx="118">
                  <c:v>2068</c:v>
                </c:pt>
                <c:pt idx="119">
                  <c:v>2069</c:v>
                </c:pt>
                <c:pt idx="120">
                  <c:v>2070</c:v>
                </c:pt>
                <c:pt idx="121">
                  <c:v>2071</c:v>
                </c:pt>
                <c:pt idx="122">
                  <c:v>2072</c:v>
                </c:pt>
                <c:pt idx="123">
                  <c:v>2073</c:v>
                </c:pt>
                <c:pt idx="124">
                  <c:v>2074</c:v>
                </c:pt>
                <c:pt idx="125">
                  <c:v>2075</c:v>
                </c:pt>
                <c:pt idx="126">
                  <c:v>2076</c:v>
                </c:pt>
                <c:pt idx="127">
                  <c:v>2077</c:v>
                </c:pt>
                <c:pt idx="128">
                  <c:v>2078</c:v>
                </c:pt>
                <c:pt idx="129">
                  <c:v>2079</c:v>
                </c:pt>
                <c:pt idx="130">
                  <c:v>2080</c:v>
                </c:pt>
                <c:pt idx="131">
                  <c:v>2081</c:v>
                </c:pt>
                <c:pt idx="132">
                  <c:v>2082</c:v>
                </c:pt>
                <c:pt idx="133">
                  <c:v>2083</c:v>
                </c:pt>
                <c:pt idx="134">
                  <c:v>2084</c:v>
                </c:pt>
                <c:pt idx="135">
                  <c:v>2085</c:v>
                </c:pt>
                <c:pt idx="136">
                  <c:v>2086</c:v>
                </c:pt>
                <c:pt idx="137">
                  <c:v>2087</c:v>
                </c:pt>
                <c:pt idx="138">
                  <c:v>2088</c:v>
                </c:pt>
                <c:pt idx="139">
                  <c:v>2089</c:v>
                </c:pt>
                <c:pt idx="140">
                  <c:v>2090</c:v>
                </c:pt>
                <c:pt idx="141">
                  <c:v>2091</c:v>
                </c:pt>
                <c:pt idx="142">
                  <c:v>2092</c:v>
                </c:pt>
                <c:pt idx="143">
                  <c:v>2093</c:v>
                </c:pt>
                <c:pt idx="144">
                  <c:v>2094</c:v>
                </c:pt>
                <c:pt idx="145">
                  <c:v>2095</c:v>
                </c:pt>
                <c:pt idx="146">
                  <c:v>2096</c:v>
                </c:pt>
                <c:pt idx="147">
                  <c:v>2097</c:v>
                </c:pt>
                <c:pt idx="148">
                  <c:v>2098</c:v>
                </c:pt>
                <c:pt idx="149">
                  <c:v>2099</c:v>
                </c:pt>
                <c:pt idx="150">
                  <c:v>2100</c:v>
                </c:pt>
              </c:numCache>
            </c:numRef>
          </c:cat>
          <c:val>
            <c:numRef>
              <c:f>Total!$AI$18:$AI$168</c:f>
              <c:numCache>
                <c:formatCode>General</c:formatCode>
                <c:ptCount val="151"/>
                <c:pt idx="0">
                  <c:v>8.1544865570441161E-2</c:v>
                </c:pt>
                <c:pt idx="1">
                  <c:v>7.9599751215643721E-2</c:v>
                </c:pt>
                <c:pt idx="2">
                  <c:v>7.7215626313608746E-2</c:v>
                </c:pt>
                <c:pt idx="3">
                  <c:v>7.4699644982567134E-2</c:v>
                </c:pt>
                <c:pt idx="4">
                  <c:v>7.2200776421361884E-2</c:v>
                </c:pt>
                <c:pt idx="5">
                  <c:v>6.9727443758352922E-2</c:v>
                </c:pt>
                <c:pt idx="6">
                  <c:v>6.7821463527133544E-2</c:v>
                </c:pt>
                <c:pt idx="7">
                  <c:v>6.6064192322129525E-2</c:v>
                </c:pt>
                <c:pt idx="8">
                  <c:v>6.4343926787472833E-2</c:v>
                </c:pt>
                <c:pt idx="9">
                  <c:v>6.2615121600469129E-2</c:v>
                </c:pt>
                <c:pt idx="10">
                  <c:v>6.0893569038994858E-2</c:v>
                </c:pt>
                <c:pt idx="11">
                  <c:v>6.0044182396690876E-2</c:v>
                </c:pt>
                <c:pt idx="12">
                  <c:v>5.9082186684571533E-2</c:v>
                </c:pt>
                <c:pt idx="13">
                  <c:v>5.8057501026437433E-2</c:v>
                </c:pt>
                <c:pt idx="14">
                  <c:v>5.7036239986333205E-2</c:v>
                </c:pt>
                <c:pt idx="15">
                  <c:v>5.6035946894888812E-2</c:v>
                </c:pt>
                <c:pt idx="16">
                  <c:v>5.5489997891163628E-2</c:v>
                </c:pt>
                <c:pt idx="17">
                  <c:v>5.4947378160149087E-2</c:v>
                </c:pt>
                <c:pt idx="18">
                  <c:v>5.4362136493543885E-2</c:v>
                </c:pt>
                <c:pt idx="19">
                  <c:v>5.3662883596760816E-2</c:v>
                </c:pt>
                <c:pt idx="20">
                  <c:v>5.2830285503505124E-2</c:v>
                </c:pt>
                <c:pt idx="21">
                  <c:v>5.2338824969271551E-2</c:v>
                </c:pt>
                <c:pt idx="22">
                  <c:v>5.1758515961328494E-2</c:v>
                </c:pt>
                <c:pt idx="23">
                  <c:v>5.1107369366444055E-2</c:v>
                </c:pt>
                <c:pt idx="24">
                  <c:v>5.0403435514857334E-2</c:v>
                </c:pt>
                <c:pt idx="25">
                  <c:v>4.9666342008702714E-2</c:v>
                </c:pt>
                <c:pt idx="26">
                  <c:v>4.9216678690747591E-2</c:v>
                </c:pt>
                <c:pt idx="27">
                  <c:v>4.8710747391089722E-2</c:v>
                </c:pt>
                <c:pt idx="28">
                  <c:v>4.8263445682916906E-2</c:v>
                </c:pt>
                <c:pt idx="29">
                  <c:v>4.7998807658106636E-2</c:v>
                </c:pt>
                <c:pt idx="30">
                  <c:v>4.7952018950092892E-2</c:v>
                </c:pt>
                <c:pt idx="31">
                  <c:v>4.8379822364670665E-2</c:v>
                </c:pt>
                <c:pt idx="32">
                  <c:v>4.8990710541773834E-2</c:v>
                </c:pt>
                <c:pt idx="33">
                  <c:v>4.9695469219576474E-2</c:v>
                </c:pt>
                <c:pt idx="34">
                  <c:v>5.0394989566852483E-2</c:v>
                </c:pt>
                <c:pt idx="35">
                  <c:v>5.1053506562141422E-2</c:v>
                </c:pt>
                <c:pt idx="36">
                  <c:v>5.1480768744949633E-2</c:v>
                </c:pt>
                <c:pt idx="37">
                  <c:v>5.1885563123485322E-2</c:v>
                </c:pt>
                <c:pt idx="38">
                  <c:v>5.2314202734949106E-2</c:v>
                </c:pt>
                <c:pt idx="39">
                  <c:v>5.2824694278654334E-2</c:v>
                </c:pt>
                <c:pt idx="40">
                  <c:v>5.3455769067128872E-2</c:v>
                </c:pt>
                <c:pt idx="41">
                  <c:v>5.4388538143067031E-2</c:v>
                </c:pt>
                <c:pt idx="42">
                  <c:v>5.5407149723576507E-2</c:v>
                </c:pt>
                <c:pt idx="43">
                  <c:v>5.6484346270575747E-2</c:v>
                </c:pt>
                <c:pt idx="44">
                  <c:v>5.7554310740136644E-2</c:v>
                </c:pt>
                <c:pt idx="45">
                  <c:v>5.85526789286408E-2</c:v>
                </c:pt>
                <c:pt idx="46">
                  <c:v>5.9354823441921147E-2</c:v>
                </c:pt>
                <c:pt idx="47">
                  <c:v>6.0108776218218939E-2</c:v>
                </c:pt>
                <c:pt idx="48">
                  <c:v>6.0807336956151141E-2</c:v>
                </c:pt>
                <c:pt idx="49">
                  <c:v>6.1455266316093583E-2</c:v>
                </c:pt>
                <c:pt idx="50">
                  <c:v>6.2087736059804347E-2</c:v>
                </c:pt>
                <c:pt idx="51">
                  <c:v>6.3276254029009493E-2</c:v>
                </c:pt>
                <c:pt idx="52">
                  <c:v>6.4449013553978404E-2</c:v>
                </c:pt>
                <c:pt idx="53">
                  <c:v>6.5666191603537385E-2</c:v>
                </c:pt>
                <c:pt idx="54">
                  <c:v>6.695123538612012E-2</c:v>
                </c:pt>
                <c:pt idx="55">
                  <c:v>6.8274087449401832E-2</c:v>
                </c:pt>
                <c:pt idx="56">
                  <c:v>6.9013930002605514E-2</c:v>
                </c:pt>
                <c:pt idx="57">
                  <c:v>6.9795369867482096E-2</c:v>
                </c:pt>
                <c:pt idx="58">
                  <c:v>7.0702839066636214E-2</c:v>
                </c:pt>
                <c:pt idx="59">
                  <c:v>7.1932547066303823E-2</c:v>
                </c:pt>
                <c:pt idx="60">
                  <c:v>7.3616729128241257E-2</c:v>
                </c:pt>
                <c:pt idx="61">
                  <c:v>7.5561564819607324E-2</c:v>
                </c:pt>
                <c:pt idx="62">
                  <c:v>7.8031435570947133E-2</c:v>
                </c:pt>
                <c:pt idx="63">
                  <c:v>8.0847875547884251E-2</c:v>
                </c:pt>
                <c:pt idx="64">
                  <c:v>8.3774594138398883E-2</c:v>
                </c:pt>
                <c:pt idx="65">
                  <c:v>8.6689293619426816E-2</c:v>
                </c:pt>
                <c:pt idx="66">
                  <c:v>8.9502192916907267E-2</c:v>
                </c:pt>
                <c:pt idx="67">
                  <c:v>9.2387495987605248E-2</c:v>
                </c:pt>
                <c:pt idx="68">
                  <c:v>9.5393042818210566E-2</c:v>
                </c:pt>
                <c:pt idx="69">
                  <c:v>9.859885649054409E-2</c:v>
                </c:pt>
                <c:pt idx="70">
                  <c:v>0.10205493954284948</c:v>
                </c:pt>
                <c:pt idx="71">
                  <c:v>0.10570914344082676</c:v>
                </c:pt>
                <c:pt idx="72">
                  <c:v>0.10951624616018175</c:v>
                </c:pt>
                <c:pt idx="73">
                  <c:v>0.11354100586269322</c:v>
                </c:pt>
                <c:pt idx="74">
                  <c:v>0.11785500783358867</c:v>
                </c:pt>
                <c:pt idx="75">
                  <c:v>0.12248156336940683</c:v>
                </c:pt>
                <c:pt idx="76">
                  <c:v>0.12712862287359367</c:v>
                </c:pt>
                <c:pt idx="77">
                  <c:v>0.13210549847159253</c:v>
                </c:pt>
                <c:pt idx="78">
                  <c:v>0.13730731902378027</c:v>
                </c:pt>
                <c:pt idx="79">
                  <c:v>0.14255948673845889</c:v>
                </c:pt>
                <c:pt idx="80">
                  <c:v>0.147768175775079</c:v>
                </c:pt>
                <c:pt idx="81">
                  <c:v>0.15262317347253851</c:v>
                </c:pt>
                <c:pt idx="82">
                  <c:v>0.15751270457243763</c:v>
                </c:pt>
                <c:pt idx="83">
                  <c:v>0.16252581399026644</c:v>
                </c:pt>
                <c:pt idx="84">
                  <c:v>0.16780395006820834</c:v>
                </c:pt>
                <c:pt idx="85">
                  <c:v>0.17345182664570155</c:v>
                </c:pt>
                <c:pt idx="86">
                  <c:v>0.17897489601464103</c:v>
                </c:pt>
                <c:pt idx="87">
                  <c:v>0.18480907299994628</c:v>
                </c:pt>
                <c:pt idx="88">
                  <c:v>0.19111843925384542</c:v>
                </c:pt>
                <c:pt idx="89">
                  <c:v>0.19816080233208291</c:v>
                </c:pt>
                <c:pt idx="90">
                  <c:v>0.20607465933465105</c:v>
                </c:pt>
                <c:pt idx="91">
                  <c:v>0.21424208593240168</c:v>
                </c:pt>
                <c:pt idx="92">
                  <c:v>0.22314443403473397</c:v>
                </c:pt>
                <c:pt idx="93">
                  <c:v>0.23259304768035394</c:v>
                </c:pt>
                <c:pt idx="94">
                  <c:v>0.24228960014561304</c:v>
                </c:pt>
                <c:pt idx="95">
                  <c:v>0.25198873899849572</c:v>
                </c:pt>
                <c:pt idx="96">
                  <c:v>0.26104318650496849</c:v>
                </c:pt>
                <c:pt idx="97">
                  <c:v>0.27008141673971248</c:v>
                </c:pt>
                <c:pt idx="98">
                  <c:v>0.27884851737994754</c:v>
                </c:pt>
                <c:pt idx="99">
                  <c:v>0.28702106792790427</c:v>
                </c:pt>
                <c:pt idx="100">
                  <c:v>0.29440223585272618</c:v>
                </c:pt>
                <c:pt idx="101">
                  <c:v>0.30028664117773546</c:v>
                </c:pt>
                <c:pt idx="102">
                  <c:v>0.30537822229481226</c:v>
                </c:pt>
                <c:pt idx="103">
                  <c:v>0.3097340471522928</c:v>
                </c:pt>
                <c:pt idx="104">
                  <c:v>0.31346017608845622</c:v>
                </c:pt>
                <c:pt idx="105">
                  <c:v>0.31663334475851229</c:v>
                </c:pt>
                <c:pt idx="106">
                  <c:v>0.31841110251876081</c:v>
                </c:pt>
                <c:pt idx="107">
                  <c:v>0.319691903805847</c:v>
                </c:pt>
                <c:pt idx="108">
                  <c:v>0.32062029699283329</c:v>
                </c:pt>
                <c:pt idx="109">
                  <c:v>0.32136986947664709</c:v>
                </c:pt>
                <c:pt idx="110">
                  <c:v>0.32206547774869526</c:v>
                </c:pt>
                <c:pt idx="111">
                  <c:v>0.32181885215479089</c:v>
                </c:pt>
                <c:pt idx="112">
                  <c:v>0.32165435548266191</c:v>
                </c:pt>
                <c:pt idx="113">
                  <c:v>0.32168904516622748</c:v>
                </c:pt>
                <c:pt idx="114">
                  <c:v>0.32209772977108736</c:v>
                </c:pt>
                <c:pt idx="115">
                  <c:v>0.32301951525633538</c:v>
                </c:pt>
                <c:pt idx="116">
                  <c:v>0.32353420830823532</c:v>
                </c:pt>
                <c:pt idx="117">
                  <c:v>0.32463349995067603</c:v>
                </c:pt>
                <c:pt idx="118">
                  <c:v>0.32626991662798732</c:v>
                </c:pt>
                <c:pt idx="119">
                  <c:v>0.32835592546552578</c:v>
                </c:pt>
                <c:pt idx="120">
                  <c:v>0.33080727086275169</c:v>
                </c:pt>
                <c:pt idx="121">
                  <c:v>0.33264781404489902</c:v>
                </c:pt>
                <c:pt idx="122">
                  <c:v>0.33489680834389951</c:v>
                </c:pt>
                <c:pt idx="123">
                  <c:v>0.33747400940861566</c:v>
                </c:pt>
                <c:pt idx="124">
                  <c:v>0.34016932225609131</c:v>
                </c:pt>
                <c:pt idx="125">
                  <c:v>0.34276980610981173</c:v>
                </c:pt>
                <c:pt idx="126">
                  <c:v>0.3444271047663619</c:v>
                </c:pt>
                <c:pt idx="127">
                  <c:v>0.34616372192460326</c:v>
                </c:pt>
                <c:pt idx="128">
                  <c:v>0.34789334047701481</c:v>
                </c:pt>
                <c:pt idx="129">
                  <c:v>0.34951008642016801</c:v>
                </c:pt>
                <c:pt idx="130">
                  <c:v>0.35097905376818672</c:v>
                </c:pt>
                <c:pt idx="131">
                  <c:v>0.35175307634607939</c:v>
                </c:pt>
                <c:pt idx="132">
                  <c:v>0.3526025674289614</c:v>
                </c:pt>
                <c:pt idx="133">
                  <c:v>0.35345243908557461</c:v>
                </c:pt>
                <c:pt idx="134">
                  <c:v>0.35427016425001689</c:v>
                </c:pt>
                <c:pt idx="135">
                  <c:v>0.35510061505810181</c:v>
                </c:pt>
                <c:pt idx="136">
                  <c:v>0.35531356365703426</c:v>
                </c:pt>
                <c:pt idx="137">
                  <c:v>0.35563361150765332</c:v>
                </c:pt>
                <c:pt idx="138">
                  <c:v>0.35610232698844413</c:v>
                </c:pt>
                <c:pt idx="139">
                  <c:v>0.35678914276290086</c:v>
                </c:pt>
                <c:pt idx="140">
                  <c:v>0.35771894224794426</c:v>
                </c:pt>
                <c:pt idx="141">
                  <c:v>0.35790766122604944</c:v>
                </c:pt>
                <c:pt idx="142">
                  <c:v>0.35835937276713581</c:v>
                </c:pt>
                <c:pt idx="143">
                  <c:v>0.35908016463125852</c:v>
                </c:pt>
                <c:pt idx="144">
                  <c:v>0.3600893713999031</c:v>
                </c:pt>
                <c:pt idx="145">
                  <c:v>0.36137899186851347</c:v>
                </c:pt>
                <c:pt idx="146">
                  <c:v>0.36170098655925037</c:v>
                </c:pt>
                <c:pt idx="147">
                  <c:v>0.36235803550949863</c:v>
                </c:pt>
                <c:pt idx="148">
                  <c:v>0.36336297008420038</c:v>
                </c:pt>
                <c:pt idx="149">
                  <c:v>0.3646536263195343</c:v>
                </c:pt>
                <c:pt idx="150">
                  <c:v>0.36612345690739656</c:v>
                </c:pt>
              </c:numCache>
            </c:numRef>
          </c:val>
          <c:extLst xmlns:c16r2="http://schemas.microsoft.com/office/drawing/2015/06/chart">
            <c:ext xmlns:c16="http://schemas.microsoft.com/office/drawing/2014/chart" uri="{C3380CC4-5D6E-409C-BE32-E72D297353CC}">
              <c16:uniqueId val="{00000002-E32C-4399-B48D-7369247C4A32}"/>
            </c:ext>
          </c:extLst>
        </c:ser>
        <c:dLbls>
          <c:showLegendKey val="0"/>
          <c:showVal val="0"/>
          <c:showCatName val="0"/>
          <c:showSerName val="0"/>
          <c:showPercent val="0"/>
          <c:showBubbleSize val="0"/>
        </c:dLbls>
        <c:gapWidth val="150"/>
        <c:overlap val="100"/>
        <c:axId val="257300632"/>
        <c:axId val="257559136"/>
      </c:barChart>
      <c:catAx>
        <c:axId val="257300632"/>
        <c:scaling>
          <c:orientation val="minMax"/>
        </c:scaling>
        <c:delete val="0"/>
        <c:axPos val="b"/>
        <c:numFmt formatCode="General" sourceLinked="1"/>
        <c:majorTickMark val="out"/>
        <c:minorTickMark val="none"/>
        <c:tickLblPos val="nextTo"/>
        <c:crossAx val="257559136"/>
        <c:crosses val="autoZero"/>
        <c:auto val="1"/>
        <c:lblAlgn val="ctr"/>
        <c:lblOffset val="100"/>
        <c:noMultiLvlLbl val="0"/>
      </c:catAx>
      <c:valAx>
        <c:axId val="257559136"/>
        <c:scaling>
          <c:orientation val="minMax"/>
        </c:scaling>
        <c:delete val="0"/>
        <c:axPos val="l"/>
        <c:majorGridlines/>
        <c:numFmt formatCode="0%" sourceLinked="1"/>
        <c:majorTickMark val="out"/>
        <c:minorTickMark val="none"/>
        <c:tickLblPos val="nextTo"/>
        <c:crossAx val="257300632"/>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sz="3200" dirty="0" smtClean="0"/>
              <a:t>روند </a:t>
            </a:r>
            <a:r>
              <a:rPr lang="fa-IR" sz="3200" dirty="0" err="1" smtClean="0"/>
              <a:t>ازدواج</a:t>
            </a:r>
            <a:r>
              <a:rPr lang="fa-IR" sz="3200" dirty="0" smtClean="0"/>
              <a:t> </a:t>
            </a:r>
            <a:r>
              <a:rPr lang="fa-IR" sz="3200" dirty="0" err="1" smtClean="0"/>
              <a:t>کشور</a:t>
            </a:r>
            <a:r>
              <a:rPr lang="fa-IR" sz="3200" dirty="0" smtClean="0"/>
              <a:t>در فاصله ساله های92-85 </a:t>
            </a:r>
            <a:endParaRPr lang="fa-IR" sz="3200" dirty="0"/>
          </a:p>
        </c:rich>
      </c:tx>
      <c:overlay val="0"/>
    </c:title>
    <c:autoTitleDeleted val="0"/>
    <c:plotArea>
      <c:layout/>
      <c:barChart>
        <c:barDir val="col"/>
        <c:grouping val="clustered"/>
        <c:varyColors val="0"/>
        <c:ser>
          <c:idx val="0"/>
          <c:order val="0"/>
          <c:tx>
            <c:strRef>
              <c:f>Sheet1!$B$1</c:f>
              <c:strCache>
                <c:ptCount val="1"/>
                <c:pt idx="0">
                  <c:v>ازدواج های ثبت شده کشور</c:v>
                </c:pt>
              </c:strCache>
            </c:strRef>
          </c:tx>
          <c:invertIfNegative val="0"/>
          <c:dLbls>
            <c:dLbl>
              <c:idx val="0"/>
              <c:layout>
                <c:manualLayout>
                  <c:x val="7.7160493827161235E-3"/>
                  <c:y val="0.2385128288748337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535-4B3C-8FAC-38700D1ED4AC}"/>
                </c:ext>
                <c:ext xmlns:c15="http://schemas.microsoft.com/office/drawing/2012/chart" uri="{CE6537A1-D6FC-4f65-9D91-7224C49458BB}"/>
              </c:extLst>
            </c:dLbl>
            <c:dLbl>
              <c:idx val="1"/>
              <c:layout>
                <c:manualLayout>
                  <c:x val="1.5432098765432222E-3"/>
                  <c:y val="0.274991261526278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535-4B3C-8FAC-38700D1ED4AC}"/>
                </c:ext>
                <c:ext xmlns:c15="http://schemas.microsoft.com/office/drawing/2012/chart" uri="{CE6537A1-D6FC-4f65-9D91-7224C49458BB}"/>
              </c:extLst>
            </c:dLbl>
            <c:dLbl>
              <c:idx val="2"/>
              <c:layout>
                <c:manualLayout>
                  <c:x val="-4.6296296296296606E-3"/>
                  <c:y val="0.3451420935482895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535-4B3C-8FAC-38700D1ED4AC}"/>
                </c:ext>
                <c:ext xmlns:c15="http://schemas.microsoft.com/office/drawing/2012/chart" uri="{CE6537A1-D6FC-4f65-9D91-7224C49458BB}"/>
              </c:extLst>
            </c:dLbl>
            <c:dLbl>
              <c:idx val="3"/>
              <c:layout>
                <c:manualLayout>
                  <c:x val="4.6296296296297152E-3"/>
                  <c:y val="0.2721852282453984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535-4B3C-8FAC-38700D1ED4AC}"/>
                </c:ext>
                <c:ext xmlns:c15="http://schemas.microsoft.com/office/drawing/2012/chart" uri="{CE6537A1-D6FC-4f65-9D91-7224C49458BB}"/>
              </c:extLst>
            </c:dLbl>
            <c:dLbl>
              <c:idx val="4"/>
              <c:layout>
                <c:manualLayout>
                  <c:x val="-1.5432098765432222E-3"/>
                  <c:y val="0.294633494492441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535-4B3C-8FAC-38700D1ED4AC}"/>
                </c:ext>
                <c:ext xmlns:c15="http://schemas.microsoft.com/office/drawing/2012/chart" uri="{CE6537A1-D6FC-4f65-9D91-7224C49458BB}"/>
              </c:extLst>
            </c:dLbl>
            <c:dLbl>
              <c:idx val="5"/>
              <c:layout>
                <c:manualLayout>
                  <c:x val="0"/>
                  <c:y val="0.260961095121876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535-4B3C-8FAC-38700D1ED4AC}"/>
                </c:ext>
                <c:ext xmlns:c15="http://schemas.microsoft.com/office/drawing/2012/chart" uri="{CE6537A1-D6FC-4f65-9D91-7224C49458BB}"/>
              </c:extLst>
            </c:dLbl>
            <c:dLbl>
              <c:idx val="6"/>
              <c:layout>
                <c:manualLayout>
                  <c:x val="-1.3480970238279612E-3"/>
                  <c:y val="0.3339768651001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535-4B3C-8FAC-38700D1ED4AC}"/>
                </c:ext>
                <c:ext xmlns:c15="http://schemas.microsoft.com/office/drawing/2012/chart" uri="{CE6537A1-D6FC-4f65-9D91-7224C49458BB}"/>
              </c:extLst>
            </c:dLbl>
            <c:dLbl>
              <c:idx val="7"/>
              <c:layout>
                <c:manualLayout>
                  <c:x val="-1.1383070369230535E-7"/>
                  <c:y val="0.2303413808391446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535-4B3C-8FAC-38700D1ED4AC}"/>
                </c:ext>
                <c:ext xmlns:c15="http://schemas.microsoft.com/office/drawing/2012/chart" uri="{CE6537A1-D6FC-4f65-9D91-7224C49458BB}"/>
              </c:extLst>
            </c:dLbl>
            <c:spPr>
              <a:noFill/>
              <a:ln>
                <a:noFill/>
              </a:ln>
              <a:effectLst/>
            </c:spPr>
            <c:txPr>
              <a:bodyPr rot="-5400000" vert="horz"/>
              <a:lstStyle/>
              <a:p>
                <a:pPr algn="ctr">
                  <a:defRPr sz="24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Sheet1!$A$2:$A$9</c:f>
              <c:numCache>
                <c:formatCode>General</c:formatCode>
                <c:ptCount val="8"/>
                <c:pt idx="0">
                  <c:v>85</c:v>
                </c:pt>
                <c:pt idx="1">
                  <c:v>86</c:v>
                </c:pt>
                <c:pt idx="2">
                  <c:v>87</c:v>
                </c:pt>
                <c:pt idx="3">
                  <c:v>88</c:v>
                </c:pt>
                <c:pt idx="4">
                  <c:v>89</c:v>
                </c:pt>
                <c:pt idx="5">
                  <c:v>90</c:v>
                </c:pt>
                <c:pt idx="6">
                  <c:v>91</c:v>
                </c:pt>
                <c:pt idx="7">
                  <c:v>92</c:v>
                </c:pt>
              </c:numCache>
            </c:numRef>
          </c:cat>
          <c:val>
            <c:numRef>
              <c:f>Sheet1!$B$2:$B$9</c:f>
              <c:numCache>
                <c:formatCode>General</c:formatCode>
                <c:ptCount val="8"/>
                <c:pt idx="0">
                  <c:v>778291</c:v>
                </c:pt>
                <c:pt idx="1">
                  <c:v>841107</c:v>
                </c:pt>
                <c:pt idx="2">
                  <c:v>881592</c:v>
                </c:pt>
                <c:pt idx="3">
                  <c:v>890208</c:v>
                </c:pt>
                <c:pt idx="4">
                  <c:v>891627</c:v>
                </c:pt>
                <c:pt idx="5">
                  <c:v>874792</c:v>
                </c:pt>
                <c:pt idx="6">
                  <c:v>829968</c:v>
                </c:pt>
                <c:pt idx="7">
                  <c:v>774512</c:v>
                </c:pt>
              </c:numCache>
            </c:numRef>
          </c:val>
          <c:extLst xmlns:c16r2="http://schemas.microsoft.com/office/drawing/2015/06/chart">
            <c:ext xmlns:c16="http://schemas.microsoft.com/office/drawing/2014/chart" uri="{C3380CC4-5D6E-409C-BE32-E72D297353CC}">
              <c16:uniqueId val="{00000008-5535-4B3C-8FAC-38700D1ED4AC}"/>
            </c:ext>
          </c:extLst>
        </c:ser>
        <c:dLbls>
          <c:showLegendKey val="0"/>
          <c:showVal val="0"/>
          <c:showCatName val="0"/>
          <c:showSerName val="0"/>
          <c:showPercent val="0"/>
          <c:showBubbleSize val="0"/>
        </c:dLbls>
        <c:gapWidth val="150"/>
        <c:axId val="259533176"/>
        <c:axId val="260287264"/>
      </c:barChart>
      <c:catAx>
        <c:axId val="259533176"/>
        <c:scaling>
          <c:orientation val="minMax"/>
        </c:scaling>
        <c:delete val="0"/>
        <c:axPos val="b"/>
        <c:numFmt formatCode="General" sourceLinked="1"/>
        <c:majorTickMark val="out"/>
        <c:minorTickMark val="none"/>
        <c:tickLblPos val="nextTo"/>
        <c:crossAx val="260287264"/>
        <c:crosses val="autoZero"/>
        <c:auto val="1"/>
        <c:lblAlgn val="ctr"/>
        <c:lblOffset val="100"/>
        <c:noMultiLvlLbl val="0"/>
      </c:catAx>
      <c:valAx>
        <c:axId val="260287264"/>
        <c:scaling>
          <c:orientation val="minMax"/>
        </c:scaling>
        <c:delete val="1"/>
        <c:axPos val="l"/>
        <c:majorGridlines/>
        <c:numFmt formatCode="General" sourceLinked="1"/>
        <c:majorTickMark val="out"/>
        <c:minorTickMark val="none"/>
        <c:tickLblPos val="none"/>
        <c:crossAx val="259533176"/>
        <c:crosses val="autoZero"/>
        <c:crossBetween val="between"/>
      </c:valAx>
    </c:plotArea>
    <c:plotVisOnly val="1"/>
    <c:dispBlanksAs val="gap"/>
    <c:showDLblsOverMax val="0"/>
  </c:chart>
  <c:txPr>
    <a:bodyPr/>
    <a:lstStyle/>
    <a:p>
      <a:pPr algn="ctr">
        <a:defRPr lang="fa-IR" sz="2800" b="1" i="0" u="none" strike="noStrike" kern="1200" baseline="0">
          <a:solidFill>
            <a:prstClr val="black"/>
          </a:solidFill>
          <a:latin typeface="+mn-lt"/>
          <a:ea typeface="+mn-ea"/>
          <a:cs typeface="+mn-cs"/>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dirty="0" smtClean="0"/>
              <a:t>روند طلاق کشور در فاصله 92-85</a:t>
            </a:r>
            <a:endParaRPr lang="fa-IR" dirty="0"/>
          </a:p>
        </c:rich>
      </c:tx>
      <c:overlay val="0"/>
    </c:title>
    <c:autoTitleDeleted val="0"/>
    <c:plotArea>
      <c:layout/>
      <c:barChart>
        <c:barDir val="col"/>
        <c:grouping val="clustered"/>
        <c:varyColors val="0"/>
        <c:ser>
          <c:idx val="0"/>
          <c:order val="0"/>
          <c:tx>
            <c:strRef>
              <c:f>Sheet1!$B$1</c:f>
              <c:strCache>
                <c:ptCount val="1"/>
                <c:pt idx="0">
                  <c:v>ازدواج های ثبت شده کشور</c:v>
                </c:pt>
              </c:strCache>
            </c:strRef>
          </c:tx>
          <c:invertIfNegative val="0"/>
          <c:dLbls>
            <c:dLbl>
              <c:idx val="0"/>
              <c:layout>
                <c:manualLayout>
                  <c:x val="7.7160493827161201E-3"/>
                  <c:y val="0.2385128288748337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E8DF-4A5B-9408-A8C97568F32A}"/>
                </c:ext>
                <c:ext xmlns:c15="http://schemas.microsoft.com/office/drawing/2012/chart" uri="{CE6537A1-D6FC-4f65-9D91-7224C49458BB}"/>
              </c:extLst>
            </c:dLbl>
            <c:dLbl>
              <c:idx val="1"/>
              <c:layout>
                <c:manualLayout>
                  <c:x val="1.5432098765432195E-3"/>
                  <c:y val="0.2749912615262788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E8DF-4A5B-9408-A8C97568F32A}"/>
                </c:ext>
                <c:ext xmlns:c15="http://schemas.microsoft.com/office/drawing/2012/chart" uri="{CE6537A1-D6FC-4f65-9D91-7224C49458BB}"/>
              </c:extLst>
            </c:dLbl>
            <c:dLbl>
              <c:idx val="2"/>
              <c:layout>
                <c:manualLayout>
                  <c:x val="-4.6296296296296632E-3"/>
                  <c:y val="0.3451420935482886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E8DF-4A5B-9408-A8C97568F32A}"/>
                </c:ext>
                <c:ext xmlns:c15="http://schemas.microsoft.com/office/drawing/2012/chart" uri="{CE6537A1-D6FC-4f65-9D91-7224C49458BB}"/>
              </c:extLst>
            </c:dLbl>
            <c:dLbl>
              <c:idx val="3"/>
              <c:layout>
                <c:manualLayout>
                  <c:x val="4.6296296296297014E-3"/>
                  <c:y val="0.2721852282453984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8DF-4A5B-9408-A8C97568F32A}"/>
                </c:ext>
                <c:ext xmlns:c15="http://schemas.microsoft.com/office/drawing/2012/chart" uri="{CE6537A1-D6FC-4f65-9D91-7224C49458BB}"/>
              </c:extLst>
            </c:dLbl>
            <c:dLbl>
              <c:idx val="4"/>
              <c:layout>
                <c:manualLayout>
                  <c:x val="-1.5432098765432195E-3"/>
                  <c:y val="0.29463349449244158"/>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8DF-4A5B-9408-A8C97568F32A}"/>
                </c:ext>
                <c:ext xmlns:c15="http://schemas.microsoft.com/office/drawing/2012/chart" uri="{CE6537A1-D6FC-4f65-9D91-7224C49458BB}"/>
              </c:extLst>
            </c:dLbl>
            <c:dLbl>
              <c:idx val="5"/>
              <c:layout>
                <c:manualLayout>
                  <c:x val="0"/>
                  <c:y val="0.2609610951218768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8DF-4A5B-9408-A8C97568F32A}"/>
                </c:ext>
                <c:ext xmlns:c15="http://schemas.microsoft.com/office/drawing/2012/chart" uri="{CE6537A1-D6FC-4f65-9D91-7224C49458BB}"/>
              </c:extLst>
            </c:dLbl>
            <c:dLbl>
              <c:idx val="6"/>
              <c:layout>
                <c:manualLayout>
                  <c:x val="5.8801526606333514E-3"/>
                  <c:y val="0.33397686510016034"/>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8DF-4A5B-9408-A8C97568F32A}"/>
                </c:ext>
                <c:ext xmlns:c15="http://schemas.microsoft.com/office/drawing/2012/chart" uri="{CE6537A1-D6FC-4f65-9D91-7224C49458BB}"/>
              </c:extLst>
            </c:dLbl>
            <c:dLbl>
              <c:idx val="7"/>
              <c:layout>
                <c:manualLayout>
                  <c:x val="-1.1383070369230516E-7"/>
                  <c:y val="0.339695369722375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E8DF-4A5B-9408-A8C97568F32A}"/>
                </c:ext>
                <c:ext xmlns:c15="http://schemas.microsoft.com/office/drawing/2012/chart" uri="{CE6537A1-D6FC-4f65-9D91-7224C49458BB}"/>
              </c:extLst>
            </c:dLbl>
            <c:spPr>
              <a:noFill/>
              <a:ln>
                <a:noFill/>
              </a:ln>
              <a:effectLst/>
            </c:spPr>
            <c:txPr>
              <a:bodyPr rot="-5400000" vert="horz"/>
              <a:lstStyle/>
              <a:p>
                <a:pPr algn="ct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Sheet1!$A$2:$A$9</c:f>
              <c:numCache>
                <c:formatCode>General</c:formatCode>
                <c:ptCount val="8"/>
                <c:pt idx="0">
                  <c:v>85</c:v>
                </c:pt>
                <c:pt idx="1">
                  <c:v>86</c:v>
                </c:pt>
                <c:pt idx="2">
                  <c:v>87</c:v>
                </c:pt>
                <c:pt idx="3">
                  <c:v>88</c:v>
                </c:pt>
                <c:pt idx="4">
                  <c:v>89</c:v>
                </c:pt>
                <c:pt idx="5">
                  <c:v>90</c:v>
                </c:pt>
                <c:pt idx="6">
                  <c:v>91</c:v>
                </c:pt>
                <c:pt idx="7">
                  <c:v>92</c:v>
                </c:pt>
              </c:numCache>
            </c:numRef>
          </c:cat>
          <c:val>
            <c:numRef>
              <c:f>Sheet1!$B$2:$B$9</c:f>
              <c:numCache>
                <c:formatCode>General</c:formatCode>
                <c:ptCount val="8"/>
                <c:pt idx="0">
                  <c:v>94039</c:v>
                </c:pt>
                <c:pt idx="1">
                  <c:v>99852</c:v>
                </c:pt>
                <c:pt idx="2">
                  <c:v>110510</c:v>
                </c:pt>
                <c:pt idx="3">
                  <c:v>125747</c:v>
                </c:pt>
                <c:pt idx="4">
                  <c:v>137200</c:v>
                </c:pt>
                <c:pt idx="5">
                  <c:v>142841</c:v>
                </c:pt>
                <c:pt idx="6">
                  <c:v>150324</c:v>
                </c:pt>
                <c:pt idx="7">
                  <c:v>155369</c:v>
                </c:pt>
              </c:numCache>
            </c:numRef>
          </c:val>
          <c:extLst xmlns:c16r2="http://schemas.microsoft.com/office/drawing/2015/06/chart">
            <c:ext xmlns:c16="http://schemas.microsoft.com/office/drawing/2014/chart" uri="{C3380CC4-5D6E-409C-BE32-E72D297353CC}">
              <c16:uniqueId val="{00000008-E8DF-4A5B-9408-A8C97568F32A}"/>
            </c:ext>
          </c:extLst>
        </c:ser>
        <c:dLbls>
          <c:showLegendKey val="0"/>
          <c:showVal val="0"/>
          <c:showCatName val="0"/>
          <c:showSerName val="0"/>
          <c:showPercent val="0"/>
          <c:showBubbleSize val="0"/>
        </c:dLbls>
        <c:gapWidth val="150"/>
        <c:axId val="260199784"/>
        <c:axId val="260200168"/>
      </c:barChart>
      <c:catAx>
        <c:axId val="260199784"/>
        <c:scaling>
          <c:orientation val="minMax"/>
        </c:scaling>
        <c:delete val="0"/>
        <c:axPos val="b"/>
        <c:numFmt formatCode="General" sourceLinked="1"/>
        <c:majorTickMark val="out"/>
        <c:minorTickMark val="none"/>
        <c:tickLblPos val="nextTo"/>
        <c:crossAx val="260200168"/>
        <c:crosses val="autoZero"/>
        <c:auto val="1"/>
        <c:lblAlgn val="ctr"/>
        <c:lblOffset val="100"/>
        <c:noMultiLvlLbl val="0"/>
      </c:catAx>
      <c:valAx>
        <c:axId val="260200168"/>
        <c:scaling>
          <c:orientation val="minMax"/>
        </c:scaling>
        <c:delete val="1"/>
        <c:axPos val="l"/>
        <c:majorGridlines/>
        <c:numFmt formatCode="General" sourceLinked="1"/>
        <c:majorTickMark val="out"/>
        <c:minorTickMark val="none"/>
        <c:tickLblPos val="none"/>
        <c:crossAx val="260199784"/>
        <c:crosses val="autoZero"/>
        <c:crossBetween val="between"/>
      </c:valAx>
    </c:plotArea>
    <c:plotVisOnly val="1"/>
    <c:dispBlanksAs val="gap"/>
    <c:showDLblsOverMax val="0"/>
  </c:chart>
  <c:txPr>
    <a:bodyPr/>
    <a:lstStyle/>
    <a:p>
      <a:pPr algn="ctr">
        <a:defRPr lang="fa-IR" sz="2800" b="1" i="0" u="none" strike="noStrike" kern="1200" baseline="0">
          <a:solidFill>
            <a:prstClr val="black"/>
          </a:solidFill>
          <a:latin typeface="+mn-lt"/>
          <a:ea typeface="+mn-ea"/>
          <a:cs typeface="+mn-cs"/>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043209876543215E-2"/>
          <c:y val="0.1449738199304369"/>
          <c:w val="0.94448466511130558"/>
          <c:h val="0.7059977525220098"/>
        </c:manualLayout>
      </c:layout>
      <c:barChart>
        <c:barDir val="col"/>
        <c:grouping val="clustered"/>
        <c:varyColors val="0"/>
        <c:ser>
          <c:idx val="0"/>
          <c:order val="0"/>
          <c:tx>
            <c:strRef>
              <c:f>Sheet1!$B$1</c:f>
              <c:strCache>
                <c:ptCount val="1"/>
                <c:pt idx="0">
                  <c:v>ثبت احوال کشور</c:v>
                </c:pt>
              </c:strCache>
            </c:strRef>
          </c:tx>
          <c:invertIfNegative val="0"/>
          <c:dLbls>
            <c:spPr>
              <a:noFill/>
              <a:ln>
                <a:noFill/>
              </a:ln>
              <a:effectLst/>
            </c:spPr>
            <c:txPr>
              <a:bodyPr/>
              <a:lstStyle/>
              <a:p>
                <a:pPr algn="ctr">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Sheet1!$A$2:$A$11</c:f>
              <c:numCache>
                <c:formatCode>General</c:formatCode>
                <c:ptCount val="10"/>
                <c:pt idx="0">
                  <c:v>83</c:v>
                </c:pt>
                <c:pt idx="1">
                  <c:v>84</c:v>
                </c:pt>
                <c:pt idx="2">
                  <c:v>85</c:v>
                </c:pt>
                <c:pt idx="3">
                  <c:v>86</c:v>
                </c:pt>
                <c:pt idx="4">
                  <c:v>87</c:v>
                </c:pt>
                <c:pt idx="5">
                  <c:v>88</c:v>
                </c:pt>
                <c:pt idx="6">
                  <c:v>89</c:v>
                </c:pt>
                <c:pt idx="7">
                  <c:v>90</c:v>
                </c:pt>
                <c:pt idx="8">
                  <c:v>91</c:v>
                </c:pt>
                <c:pt idx="9">
                  <c:v>92</c:v>
                </c:pt>
              </c:numCache>
            </c:numRef>
          </c:cat>
          <c:val>
            <c:numRef>
              <c:f>Sheet1!$B$2:$B$11</c:f>
              <c:numCache>
                <c:formatCode>General</c:formatCode>
                <c:ptCount val="10"/>
                <c:pt idx="0">
                  <c:v>9.8000000000000007</c:v>
                </c:pt>
                <c:pt idx="1">
                  <c:v>9.4</c:v>
                </c:pt>
                <c:pt idx="2">
                  <c:v>8.3000000000000007</c:v>
                </c:pt>
                <c:pt idx="3">
                  <c:v>8.4</c:v>
                </c:pt>
                <c:pt idx="4">
                  <c:v>8</c:v>
                </c:pt>
                <c:pt idx="5">
                  <c:v>7.1</c:v>
                </c:pt>
                <c:pt idx="6">
                  <c:v>6.5</c:v>
                </c:pt>
                <c:pt idx="7">
                  <c:v>6.1</c:v>
                </c:pt>
                <c:pt idx="8">
                  <c:v>5.5</c:v>
                </c:pt>
                <c:pt idx="9" formatCode="0.0">
                  <c:v>4.9800000000000004</c:v>
                </c:pt>
              </c:numCache>
            </c:numRef>
          </c:val>
          <c:extLst xmlns:c16r2="http://schemas.microsoft.com/office/drawing/2015/06/chart">
            <c:ext xmlns:c16="http://schemas.microsoft.com/office/drawing/2014/chart" uri="{C3380CC4-5D6E-409C-BE32-E72D297353CC}">
              <c16:uniqueId val="{00000000-DD37-472E-8668-2B34A55E1773}"/>
            </c:ext>
          </c:extLst>
        </c:ser>
        <c:dLbls>
          <c:showLegendKey val="0"/>
          <c:showVal val="0"/>
          <c:showCatName val="0"/>
          <c:showSerName val="0"/>
          <c:showPercent val="0"/>
          <c:showBubbleSize val="0"/>
        </c:dLbls>
        <c:gapWidth val="150"/>
        <c:axId val="260104272"/>
        <c:axId val="260104664"/>
      </c:barChart>
      <c:catAx>
        <c:axId val="260104272"/>
        <c:scaling>
          <c:orientation val="minMax"/>
        </c:scaling>
        <c:delete val="0"/>
        <c:axPos val="b"/>
        <c:numFmt formatCode="General" sourceLinked="1"/>
        <c:majorTickMark val="out"/>
        <c:minorTickMark val="none"/>
        <c:tickLblPos val="nextTo"/>
        <c:txPr>
          <a:bodyPr/>
          <a:lstStyle/>
          <a:p>
            <a:pPr>
              <a:defRPr sz="2800"/>
            </a:pPr>
            <a:endParaRPr lang="en-US"/>
          </a:p>
        </c:txPr>
        <c:crossAx val="260104664"/>
        <c:crosses val="autoZero"/>
        <c:auto val="1"/>
        <c:lblAlgn val="ctr"/>
        <c:lblOffset val="100"/>
        <c:noMultiLvlLbl val="0"/>
      </c:catAx>
      <c:valAx>
        <c:axId val="260104664"/>
        <c:scaling>
          <c:orientation val="minMax"/>
        </c:scaling>
        <c:delete val="1"/>
        <c:axPos val="l"/>
        <c:majorGridlines/>
        <c:numFmt formatCode="General" sourceLinked="1"/>
        <c:majorTickMark val="out"/>
        <c:minorTickMark val="none"/>
        <c:tickLblPos val="none"/>
        <c:crossAx val="260104272"/>
        <c:crosses val="autoZero"/>
        <c:crossBetween val="between"/>
      </c:valAx>
    </c:plotArea>
    <c:legend>
      <c:legendPos val="r"/>
      <c:legendEntry>
        <c:idx val="0"/>
        <c:txPr>
          <a:bodyPr/>
          <a:lstStyle/>
          <a:p>
            <a:pPr>
              <a:defRPr sz="2000"/>
            </a:pPr>
            <a:endParaRPr lang="en-US"/>
          </a:p>
        </c:txPr>
      </c:legendEntry>
      <c:layout>
        <c:manualLayout>
          <c:xMode val="edge"/>
          <c:yMode val="edge"/>
          <c:x val="0.79686120832118601"/>
          <c:y val="1.3913064228113685E-3"/>
          <c:w val="0.2000523719257315"/>
          <c:h val="9.3674670710890903E-2"/>
        </c:manualLayout>
      </c:layout>
      <c:overlay val="0"/>
    </c:legend>
    <c:plotVisOnly val="1"/>
    <c:dispBlanksAs val="gap"/>
    <c:showDLblsOverMax val="0"/>
  </c:chart>
  <c:txPr>
    <a:bodyPr/>
    <a:lstStyle/>
    <a:p>
      <a:pPr algn="ctr">
        <a:defRPr lang="fa-IR" sz="2400" b="1" i="0" u="none" strike="noStrike" kern="1200" baseline="0">
          <a:solidFill>
            <a:prstClr val="black"/>
          </a:solidFill>
          <a:latin typeface="+mn-lt"/>
          <a:ea typeface="+mn-ea"/>
          <a:cs typeface="+mn-cs"/>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a-IR" sz="1800" dirty="0">
                <a:cs typeface="B Mitra" pitchFamily="2" charset="-78"/>
              </a:rPr>
              <a:t>جمعیت ایران در فاصله سال های</a:t>
            </a:r>
            <a:r>
              <a:rPr lang="fa-IR" sz="1800" baseline="0" dirty="0">
                <a:cs typeface="B Mitra" pitchFamily="2" charset="-78"/>
              </a:rPr>
              <a:t> 1950 تا 2010 و پیش بینی آن تا سال 2100 بر اساس سناریوهای مختلف: پیش بینی جمعیتی سازمان ملل متحد در سال 2012</a:t>
            </a:r>
            <a:endParaRPr lang="en-US" sz="1800" dirty="0">
              <a:cs typeface="B Mitra" pitchFamily="2" charset="-78"/>
            </a:endParaRPr>
          </a:p>
        </c:rich>
      </c:tx>
      <c:overlay val="0"/>
    </c:title>
    <c:autoTitleDeleted val="0"/>
    <c:plotArea>
      <c:layout/>
      <c:lineChart>
        <c:grouping val="standard"/>
        <c:varyColors val="0"/>
        <c:ser>
          <c:idx val="0"/>
          <c:order val="0"/>
          <c:tx>
            <c:strRef>
              <c:f>Sheet1!$C$4</c:f>
              <c:strCache>
                <c:ptCount val="1"/>
                <c:pt idx="0">
                  <c:v>Low</c:v>
                </c:pt>
              </c:strCache>
            </c:strRef>
          </c:tx>
          <c:marker>
            <c:symbol val="none"/>
          </c:marker>
          <c:cat>
            <c:numRef>
              <c:f>Sheet1!$B$5:$B$35</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Sheet1!$C$5:$C$35</c:f>
              <c:numCache>
                <c:formatCode>#,##0</c:formatCode>
                <c:ptCount val="31"/>
                <c:pt idx="0">
                  <c:v>17119</c:v>
                </c:pt>
                <c:pt idx="1">
                  <c:v>19322</c:v>
                </c:pt>
                <c:pt idx="2">
                  <c:v>21958</c:v>
                </c:pt>
                <c:pt idx="3">
                  <c:v>25024</c:v>
                </c:pt>
                <c:pt idx="4">
                  <c:v>28607</c:v>
                </c:pt>
                <c:pt idx="5">
                  <c:v>32878</c:v>
                </c:pt>
                <c:pt idx="6">
                  <c:v>38890</c:v>
                </c:pt>
                <c:pt idx="7">
                  <c:v>47532</c:v>
                </c:pt>
                <c:pt idx="8">
                  <c:v>56362</c:v>
                </c:pt>
                <c:pt idx="9">
                  <c:v>60468</c:v>
                </c:pt>
                <c:pt idx="10">
                  <c:v>65911</c:v>
                </c:pt>
                <c:pt idx="11">
                  <c:v>70152</c:v>
                </c:pt>
                <c:pt idx="12">
                  <c:v>74462</c:v>
                </c:pt>
                <c:pt idx="13">
                  <c:v>78545</c:v>
                </c:pt>
                <c:pt idx="14">
                  <c:v>81790</c:v>
                </c:pt>
                <c:pt idx="15">
                  <c:v>84056</c:v>
                </c:pt>
                <c:pt idx="16">
                  <c:v>85758</c:v>
                </c:pt>
                <c:pt idx="17">
                  <c:v>86983</c:v>
                </c:pt>
                <c:pt idx="18">
                  <c:v>87690</c:v>
                </c:pt>
                <c:pt idx="19">
                  <c:v>87781</c:v>
                </c:pt>
                <c:pt idx="20">
                  <c:v>87170</c:v>
                </c:pt>
                <c:pt idx="21">
                  <c:v>85785</c:v>
                </c:pt>
                <c:pt idx="22">
                  <c:v>83652</c:v>
                </c:pt>
                <c:pt idx="23">
                  <c:v>80821</c:v>
                </c:pt>
                <c:pt idx="24">
                  <c:v>77397</c:v>
                </c:pt>
                <c:pt idx="25">
                  <c:v>73542</c:v>
                </c:pt>
                <c:pt idx="26">
                  <c:v>69494</c:v>
                </c:pt>
                <c:pt idx="27">
                  <c:v>65545</c:v>
                </c:pt>
                <c:pt idx="28">
                  <c:v>61875</c:v>
                </c:pt>
                <c:pt idx="29">
                  <c:v>58466</c:v>
                </c:pt>
                <c:pt idx="30">
                  <c:v>55165</c:v>
                </c:pt>
              </c:numCache>
            </c:numRef>
          </c:val>
          <c:smooth val="0"/>
          <c:extLst xmlns:c16r2="http://schemas.microsoft.com/office/drawing/2015/06/chart">
            <c:ext xmlns:c16="http://schemas.microsoft.com/office/drawing/2014/chart" uri="{C3380CC4-5D6E-409C-BE32-E72D297353CC}">
              <c16:uniqueId val="{00000000-8BE3-4473-8367-E6FE23830DE7}"/>
            </c:ext>
          </c:extLst>
        </c:ser>
        <c:ser>
          <c:idx val="1"/>
          <c:order val="1"/>
          <c:tx>
            <c:strRef>
              <c:f>Sheet1!$D$4</c:f>
              <c:strCache>
                <c:ptCount val="1"/>
                <c:pt idx="0">
                  <c:v>Medium</c:v>
                </c:pt>
              </c:strCache>
            </c:strRef>
          </c:tx>
          <c:marker>
            <c:symbol val="none"/>
          </c:marker>
          <c:cat>
            <c:numRef>
              <c:f>Sheet1!$B$5:$B$35</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Sheet1!$D$5:$D$35</c:f>
              <c:numCache>
                <c:formatCode>#,##0</c:formatCode>
                <c:ptCount val="31"/>
                <c:pt idx="0">
                  <c:v>17119</c:v>
                </c:pt>
                <c:pt idx="1">
                  <c:v>19322</c:v>
                </c:pt>
                <c:pt idx="2">
                  <c:v>21958</c:v>
                </c:pt>
                <c:pt idx="3">
                  <c:v>25024</c:v>
                </c:pt>
                <c:pt idx="4">
                  <c:v>28607</c:v>
                </c:pt>
                <c:pt idx="5">
                  <c:v>32878</c:v>
                </c:pt>
                <c:pt idx="6">
                  <c:v>38890</c:v>
                </c:pt>
                <c:pt idx="7">
                  <c:v>47532</c:v>
                </c:pt>
                <c:pt idx="8">
                  <c:v>56362</c:v>
                </c:pt>
                <c:pt idx="9">
                  <c:v>60468</c:v>
                </c:pt>
                <c:pt idx="10">
                  <c:v>65911</c:v>
                </c:pt>
                <c:pt idx="11">
                  <c:v>70152</c:v>
                </c:pt>
                <c:pt idx="12">
                  <c:v>74462</c:v>
                </c:pt>
                <c:pt idx="13">
                  <c:v>79476</c:v>
                </c:pt>
                <c:pt idx="14">
                  <c:v>84149</c:v>
                </c:pt>
                <c:pt idx="15">
                  <c:v>88064</c:v>
                </c:pt>
                <c:pt idx="16">
                  <c:v>91336</c:v>
                </c:pt>
                <c:pt idx="17">
                  <c:v>94209</c:v>
                </c:pt>
                <c:pt idx="18">
                  <c:v>96772</c:v>
                </c:pt>
                <c:pt idx="19">
                  <c:v>98950</c:v>
                </c:pt>
                <c:pt idx="20">
                  <c:v>100598</c:v>
                </c:pt>
                <c:pt idx="21">
                  <c:v>101577</c:v>
                </c:pt>
                <c:pt idx="22">
                  <c:v>101872</c:v>
                </c:pt>
                <c:pt idx="23">
                  <c:v>101527</c:v>
                </c:pt>
                <c:pt idx="24">
                  <c:v>100658</c:v>
                </c:pt>
                <c:pt idx="25">
                  <c:v>99432</c:v>
                </c:pt>
                <c:pt idx="26">
                  <c:v>98075</c:v>
                </c:pt>
                <c:pt idx="27">
                  <c:v>96845</c:v>
                </c:pt>
                <c:pt idx="28">
                  <c:v>95877</c:v>
                </c:pt>
                <c:pt idx="29">
                  <c:v>95108</c:v>
                </c:pt>
                <c:pt idx="30">
                  <c:v>94324</c:v>
                </c:pt>
              </c:numCache>
            </c:numRef>
          </c:val>
          <c:smooth val="0"/>
          <c:extLst xmlns:c16r2="http://schemas.microsoft.com/office/drawing/2015/06/chart">
            <c:ext xmlns:c16="http://schemas.microsoft.com/office/drawing/2014/chart" uri="{C3380CC4-5D6E-409C-BE32-E72D297353CC}">
              <c16:uniqueId val="{00000001-8BE3-4473-8367-E6FE23830DE7}"/>
            </c:ext>
          </c:extLst>
        </c:ser>
        <c:ser>
          <c:idx val="2"/>
          <c:order val="2"/>
          <c:tx>
            <c:strRef>
              <c:f>Sheet1!$E$4</c:f>
              <c:strCache>
                <c:ptCount val="1"/>
                <c:pt idx="0">
                  <c:v>High</c:v>
                </c:pt>
              </c:strCache>
            </c:strRef>
          </c:tx>
          <c:marker>
            <c:symbol val="none"/>
          </c:marker>
          <c:cat>
            <c:numRef>
              <c:f>Sheet1!$B$5:$B$35</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Sheet1!$E$5:$E$35</c:f>
              <c:numCache>
                <c:formatCode>#,##0</c:formatCode>
                <c:ptCount val="31"/>
                <c:pt idx="0">
                  <c:v>17119</c:v>
                </c:pt>
                <c:pt idx="1">
                  <c:v>19322</c:v>
                </c:pt>
                <c:pt idx="2">
                  <c:v>21958</c:v>
                </c:pt>
                <c:pt idx="3">
                  <c:v>25024</c:v>
                </c:pt>
                <c:pt idx="4">
                  <c:v>28607</c:v>
                </c:pt>
                <c:pt idx="5">
                  <c:v>32878</c:v>
                </c:pt>
                <c:pt idx="6">
                  <c:v>38890</c:v>
                </c:pt>
                <c:pt idx="7">
                  <c:v>47532</c:v>
                </c:pt>
                <c:pt idx="8">
                  <c:v>56362</c:v>
                </c:pt>
                <c:pt idx="9">
                  <c:v>60468</c:v>
                </c:pt>
                <c:pt idx="10">
                  <c:v>65911</c:v>
                </c:pt>
                <c:pt idx="11">
                  <c:v>70152</c:v>
                </c:pt>
                <c:pt idx="12">
                  <c:v>74462</c:v>
                </c:pt>
                <c:pt idx="13">
                  <c:v>80407</c:v>
                </c:pt>
                <c:pt idx="14">
                  <c:v>86508</c:v>
                </c:pt>
                <c:pt idx="15">
                  <c:v>92072</c:v>
                </c:pt>
                <c:pt idx="16">
                  <c:v>96933</c:v>
                </c:pt>
                <c:pt idx="17">
                  <c:v>101551</c:v>
                </c:pt>
                <c:pt idx="18">
                  <c:v>106219</c:v>
                </c:pt>
                <c:pt idx="19">
                  <c:v>110908</c:v>
                </c:pt>
                <c:pt idx="20">
                  <c:v>115399</c:v>
                </c:pt>
                <c:pt idx="21">
                  <c:v>119462</c:v>
                </c:pt>
                <c:pt idx="22">
                  <c:v>123054</c:v>
                </c:pt>
                <c:pt idx="23">
                  <c:v>126241</c:v>
                </c:pt>
                <c:pt idx="24">
                  <c:v>129181</c:v>
                </c:pt>
                <c:pt idx="25">
                  <c:v>132068</c:v>
                </c:pt>
                <c:pt idx="26">
                  <c:v>135126</c:v>
                </c:pt>
                <c:pt idx="27">
                  <c:v>138579</c:v>
                </c:pt>
                <c:pt idx="28">
                  <c:v>142519</c:v>
                </c:pt>
                <c:pt idx="29">
                  <c:v>146847</c:v>
                </c:pt>
                <c:pt idx="30">
                  <c:v>151308</c:v>
                </c:pt>
              </c:numCache>
            </c:numRef>
          </c:val>
          <c:smooth val="0"/>
          <c:extLst xmlns:c16r2="http://schemas.microsoft.com/office/drawing/2015/06/chart">
            <c:ext xmlns:c16="http://schemas.microsoft.com/office/drawing/2014/chart" uri="{C3380CC4-5D6E-409C-BE32-E72D297353CC}">
              <c16:uniqueId val="{00000002-8BE3-4473-8367-E6FE23830DE7}"/>
            </c:ext>
          </c:extLst>
        </c:ser>
        <c:ser>
          <c:idx val="3"/>
          <c:order val="3"/>
          <c:tx>
            <c:strRef>
              <c:f>Sheet1!$F$4</c:f>
              <c:strCache>
                <c:ptCount val="1"/>
                <c:pt idx="0">
                  <c:v>Constant</c:v>
                </c:pt>
              </c:strCache>
            </c:strRef>
          </c:tx>
          <c:marker>
            <c:symbol val="none"/>
          </c:marker>
          <c:cat>
            <c:numRef>
              <c:f>Sheet1!$B$5:$B$35</c:f>
              <c:numCache>
                <c:formatCode>General</c:formatCode>
                <c:ptCount val="31"/>
                <c:pt idx="0">
                  <c:v>1950</c:v>
                </c:pt>
                <c:pt idx="1">
                  <c:v>1955</c:v>
                </c:pt>
                <c:pt idx="2">
                  <c:v>1960</c:v>
                </c:pt>
                <c:pt idx="3">
                  <c:v>1965</c:v>
                </c:pt>
                <c:pt idx="4">
                  <c:v>1970</c:v>
                </c:pt>
                <c:pt idx="5">
                  <c:v>1975</c:v>
                </c:pt>
                <c:pt idx="6">
                  <c:v>1980</c:v>
                </c:pt>
                <c:pt idx="7">
                  <c:v>1985</c:v>
                </c:pt>
                <c:pt idx="8">
                  <c:v>1990</c:v>
                </c:pt>
                <c:pt idx="9">
                  <c:v>1995</c:v>
                </c:pt>
                <c:pt idx="10">
                  <c:v>2000</c:v>
                </c:pt>
                <c:pt idx="11">
                  <c:v>2005</c:v>
                </c:pt>
                <c:pt idx="12">
                  <c:v>2010</c:v>
                </c:pt>
                <c:pt idx="13">
                  <c:v>2015</c:v>
                </c:pt>
                <c:pt idx="14">
                  <c:v>2020</c:v>
                </c:pt>
                <c:pt idx="15">
                  <c:v>2025</c:v>
                </c:pt>
                <c:pt idx="16">
                  <c:v>2030</c:v>
                </c:pt>
                <c:pt idx="17">
                  <c:v>2035</c:v>
                </c:pt>
                <c:pt idx="18">
                  <c:v>2040</c:v>
                </c:pt>
                <c:pt idx="19">
                  <c:v>2045</c:v>
                </c:pt>
                <c:pt idx="20">
                  <c:v>2050</c:v>
                </c:pt>
                <c:pt idx="21">
                  <c:v>2055</c:v>
                </c:pt>
                <c:pt idx="22">
                  <c:v>2060</c:v>
                </c:pt>
                <c:pt idx="23">
                  <c:v>2065</c:v>
                </c:pt>
                <c:pt idx="24">
                  <c:v>2070</c:v>
                </c:pt>
                <c:pt idx="25">
                  <c:v>2075</c:v>
                </c:pt>
                <c:pt idx="26">
                  <c:v>2080</c:v>
                </c:pt>
                <c:pt idx="27">
                  <c:v>2085</c:v>
                </c:pt>
                <c:pt idx="28">
                  <c:v>2090</c:v>
                </c:pt>
                <c:pt idx="29">
                  <c:v>2095</c:v>
                </c:pt>
                <c:pt idx="30">
                  <c:v>2100</c:v>
                </c:pt>
              </c:numCache>
            </c:numRef>
          </c:cat>
          <c:val>
            <c:numRef>
              <c:f>Sheet1!$F$5:$F$35</c:f>
              <c:numCache>
                <c:formatCode>#,##0</c:formatCode>
                <c:ptCount val="31"/>
                <c:pt idx="0">
                  <c:v>17119</c:v>
                </c:pt>
                <c:pt idx="1">
                  <c:v>19322</c:v>
                </c:pt>
                <c:pt idx="2">
                  <c:v>21958</c:v>
                </c:pt>
                <c:pt idx="3">
                  <c:v>25024</c:v>
                </c:pt>
                <c:pt idx="4">
                  <c:v>28607</c:v>
                </c:pt>
                <c:pt idx="5">
                  <c:v>32878</c:v>
                </c:pt>
                <c:pt idx="6">
                  <c:v>38890</c:v>
                </c:pt>
                <c:pt idx="7">
                  <c:v>47532</c:v>
                </c:pt>
                <c:pt idx="8">
                  <c:v>56362</c:v>
                </c:pt>
                <c:pt idx="9">
                  <c:v>60468</c:v>
                </c:pt>
                <c:pt idx="10">
                  <c:v>65911</c:v>
                </c:pt>
                <c:pt idx="11">
                  <c:v>70152</c:v>
                </c:pt>
                <c:pt idx="12">
                  <c:v>74462</c:v>
                </c:pt>
                <c:pt idx="13">
                  <c:v>79329</c:v>
                </c:pt>
                <c:pt idx="14">
                  <c:v>84037</c:v>
                </c:pt>
                <c:pt idx="15">
                  <c:v>87988</c:v>
                </c:pt>
                <c:pt idx="16">
                  <c:v>91273</c:v>
                </c:pt>
                <c:pt idx="17">
                  <c:v>94210</c:v>
                </c:pt>
                <c:pt idx="18">
                  <c:v>96952</c:v>
                </c:pt>
                <c:pt idx="19">
                  <c:v>99369</c:v>
                </c:pt>
                <c:pt idx="20">
                  <c:v>101210</c:v>
                </c:pt>
                <c:pt idx="21">
                  <c:v>102314</c:v>
                </c:pt>
                <c:pt idx="22">
                  <c:v>102725</c:v>
                </c:pt>
                <c:pt idx="23">
                  <c:v>102554</c:v>
                </c:pt>
                <c:pt idx="24">
                  <c:v>101920</c:v>
                </c:pt>
                <c:pt idx="25">
                  <c:v>100942</c:v>
                </c:pt>
                <c:pt idx="26">
                  <c:v>99798</c:v>
                </c:pt>
                <c:pt idx="27">
                  <c:v>98739</c:v>
                </c:pt>
                <c:pt idx="28">
                  <c:v>97932</c:v>
                </c:pt>
                <c:pt idx="29">
                  <c:v>97339</c:v>
                </c:pt>
                <c:pt idx="30">
                  <c:v>96751</c:v>
                </c:pt>
              </c:numCache>
            </c:numRef>
          </c:val>
          <c:smooth val="0"/>
          <c:extLst xmlns:c16r2="http://schemas.microsoft.com/office/drawing/2015/06/chart">
            <c:ext xmlns:c16="http://schemas.microsoft.com/office/drawing/2014/chart" uri="{C3380CC4-5D6E-409C-BE32-E72D297353CC}">
              <c16:uniqueId val="{00000003-8BE3-4473-8367-E6FE23830DE7}"/>
            </c:ext>
          </c:extLst>
        </c:ser>
        <c:dLbls>
          <c:showLegendKey val="0"/>
          <c:showVal val="0"/>
          <c:showCatName val="0"/>
          <c:showSerName val="0"/>
          <c:showPercent val="0"/>
          <c:showBubbleSize val="0"/>
        </c:dLbls>
        <c:smooth val="0"/>
        <c:axId val="260100744"/>
        <c:axId val="260103880"/>
      </c:lineChart>
      <c:catAx>
        <c:axId val="260100744"/>
        <c:scaling>
          <c:orientation val="minMax"/>
        </c:scaling>
        <c:delete val="0"/>
        <c:axPos val="b"/>
        <c:numFmt formatCode="General" sourceLinked="1"/>
        <c:majorTickMark val="none"/>
        <c:minorTickMark val="none"/>
        <c:tickLblPos val="nextTo"/>
        <c:txPr>
          <a:bodyPr rot="5400000" vert="horz"/>
          <a:lstStyle/>
          <a:p>
            <a:pPr>
              <a:defRPr/>
            </a:pPr>
            <a:endParaRPr lang="en-US"/>
          </a:p>
        </c:txPr>
        <c:crossAx val="260103880"/>
        <c:crosses val="autoZero"/>
        <c:auto val="1"/>
        <c:lblAlgn val="ctr"/>
        <c:lblOffset val="100"/>
        <c:noMultiLvlLbl val="0"/>
      </c:catAx>
      <c:valAx>
        <c:axId val="260103880"/>
        <c:scaling>
          <c:orientation val="minMax"/>
        </c:scaling>
        <c:delete val="0"/>
        <c:axPos val="l"/>
        <c:majorGridlines/>
        <c:numFmt formatCode="#,##0" sourceLinked="1"/>
        <c:majorTickMark val="none"/>
        <c:minorTickMark val="none"/>
        <c:tickLblPos val="nextTo"/>
        <c:spPr>
          <a:ln w="9525">
            <a:noFill/>
          </a:ln>
        </c:spPr>
        <c:crossAx val="260100744"/>
        <c:crosses val="autoZero"/>
        <c:crossBetween val="between"/>
      </c:valAx>
    </c:plotArea>
    <c:legend>
      <c:legendPos val="b"/>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a:defRPr sz="1200"/>
            </a:lvl1pPr>
          </a:lstStyle>
          <a:p>
            <a:fld id="{A7A99C43-9218-4FAF-9518-8759F699B79E}" type="datetimeFigureOut">
              <a:rPr lang="fa-IR" smtClean="0"/>
              <a:pPr/>
              <a:t>12/12/1443</a:t>
            </a:fld>
            <a:endParaRPr lang="fa-IR"/>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a:defRPr sz="1200"/>
            </a:lvl1pPr>
          </a:lstStyle>
          <a:p>
            <a:fld id="{E436A71D-557D-43CA-960E-F2988B655FBB}" type="slidenum">
              <a:rPr lang="fa-IR" smtClean="0"/>
              <a:pPr/>
              <a:t>‹#›</a:t>
            </a:fld>
            <a:endParaRPr lang="fa-IR"/>
          </a:p>
        </p:txBody>
      </p:sp>
    </p:spTree>
    <p:extLst>
      <p:ext uri="{BB962C8B-B14F-4D97-AF65-F5344CB8AC3E}">
        <p14:creationId xmlns:p14="http://schemas.microsoft.com/office/powerpoint/2010/main" val="258763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61E391-1D63-46DD-A354-F62F4676540F}" type="datetimeFigureOut">
              <a:rPr lang="fa-IR" smtClean="0"/>
              <a:pPr/>
              <a:t>12/12/1443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736E9482-4669-4975-A148-E7D396D0596E}" type="slidenum">
              <a:rPr lang="fa-IR" smtClean="0"/>
              <a:pPr/>
              <a:t>‹#›</a:t>
            </a:fld>
            <a:endParaRPr lang="fa-IR"/>
          </a:p>
        </p:txBody>
      </p:sp>
    </p:spTree>
    <p:extLst>
      <p:ext uri="{BB962C8B-B14F-4D97-AF65-F5344CB8AC3E}">
        <p14:creationId xmlns:p14="http://schemas.microsoft.com/office/powerpoint/2010/main" val="64667150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2</a:t>
            </a:fld>
            <a:endParaRPr lang="fa-IR"/>
          </a:p>
        </p:txBody>
      </p:sp>
    </p:spTree>
    <p:extLst>
      <p:ext uri="{BB962C8B-B14F-4D97-AF65-F5344CB8AC3E}">
        <p14:creationId xmlns:p14="http://schemas.microsoft.com/office/powerpoint/2010/main" val="1575475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123E28D6-7E10-4505-8206-D840C22847F5}" type="slidenum">
              <a:rPr lang="fa-IR" smtClean="0"/>
              <a:pPr/>
              <a:t>21</a:t>
            </a:fld>
            <a:endParaRPr lang="fa-IR"/>
          </a:p>
        </p:txBody>
      </p:sp>
    </p:spTree>
    <p:extLst>
      <p:ext uri="{BB962C8B-B14F-4D97-AF65-F5344CB8AC3E}">
        <p14:creationId xmlns:p14="http://schemas.microsoft.com/office/powerpoint/2010/main" val="25887122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23</a:t>
            </a:fld>
            <a:endParaRPr lang="fa-IR"/>
          </a:p>
        </p:txBody>
      </p:sp>
    </p:spTree>
    <p:extLst>
      <p:ext uri="{BB962C8B-B14F-4D97-AF65-F5344CB8AC3E}">
        <p14:creationId xmlns:p14="http://schemas.microsoft.com/office/powerpoint/2010/main" val="95221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32</a:t>
            </a:fld>
            <a:endParaRPr lang="fa-IR"/>
          </a:p>
        </p:txBody>
      </p:sp>
    </p:spTree>
    <p:extLst>
      <p:ext uri="{BB962C8B-B14F-4D97-AF65-F5344CB8AC3E}">
        <p14:creationId xmlns:p14="http://schemas.microsoft.com/office/powerpoint/2010/main" val="429286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13</a:t>
            </a:fld>
            <a:endParaRPr lang="fa-IR"/>
          </a:p>
        </p:txBody>
      </p:sp>
    </p:spTree>
    <p:extLst>
      <p:ext uri="{BB962C8B-B14F-4D97-AF65-F5344CB8AC3E}">
        <p14:creationId xmlns:p14="http://schemas.microsoft.com/office/powerpoint/2010/main" val="2069063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14</a:t>
            </a:fld>
            <a:endParaRPr lang="fa-IR"/>
          </a:p>
        </p:txBody>
      </p:sp>
    </p:spTree>
    <p:extLst>
      <p:ext uri="{BB962C8B-B14F-4D97-AF65-F5344CB8AC3E}">
        <p14:creationId xmlns:p14="http://schemas.microsoft.com/office/powerpoint/2010/main" val="367962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15</a:t>
            </a:fld>
            <a:endParaRPr lang="fa-IR"/>
          </a:p>
        </p:txBody>
      </p:sp>
    </p:spTree>
    <p:extLst>
      <p:ext uri="{BB962C8B-B14F-4D97-AF65-F5344CB8AC3E}">
        <p14:creationId xmlns:p14="http://schemas.microsoft.com/office/powerpoint/2010/main" val="814108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r" rtl="1"/>
            <a:r>
              <a:rPr lang="en-US" b="1" dirty="0" smtClean="0">
                <a:cs typeface="B Nazanin" pitchFamily="2" charset="-78"/>
              </a:rPr>
              <a:t>&lt;</a:t>
            </a:r>
            <a:endParaRPr lang="fa-IR" dirty="0"/>
          </a:p>
        </p:txBody>
      </p:sp>
      <p:sp>
        <p:nvSpPr>
          <p:cNvPr id="4" name="Slide Number Placeholder 3"/>
          <p:cNvSpPr>
            <a:spLocks noGrp="1"/>
          </p:cNvSpPr>
          <p:nvPr>
            <p:ph type="sldNum" sz="quarter" idx="10"/>
          </p:nvPr>
        </p:nvSpPr>
        <p:spPr/>
        <p:txBody>
          <a:bodyPr/>
          <a:lstStyle/>
          <a:p>
            <a:fld id="{123E28D6-7E10-4505-8206-D840C22847F5}" type="slidenum">
              <a:rPr lang="fa-IR" smtClean="0"/>
              <a:pPr/>
              <a:t>16</a:t>
            </a:fld>
            <a:endParaRPr lang="fa-IR"/>
          </a:p>
        </p:txBody>
      </p:sp>
    </p:spTree>
    <p:extLst>
      <p:ext uri="{BB962C8B-B14F-4D97-AF65-F5344CB8AC3E}">
        <p14:creationId xmlns:p14="http://schemas.microsoft.com/office/powerpoint/2010/main" val="2734650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baseline="0" dirty="0" smtClean="0"/>
          </a:p>
        </p:txBody>
      </p:sp>
      <p:sp>
        <p:nvSpPr>
          <p:cNvPr id="4" name="Slide Number Placeholder 3"/>
          <p:cNvSpPr>
            <a:spLocks noGrp="1"/>
          </p:cNvSpPr>
          <p:nvPr>
            <p:ph type="sldNum" sz="quarter" idx="10"/>
          </p:nvPr>
        </p:nvSpPr>
        <p:spPr/>
        <p:txBody>
          <a:bodyPr/>
          <a:lstStyle/>
          <a:p>
            <a:fld id="{736E9482-4669-4975-A148-E7D396D0596E}" type="slidenum">
              <a:rPr lang="fa-IR" smtClean="0"/>
              <a:pPr/>
              <a:t>17</a:t>
            </a:fld>
            <a:endParaRPr lang="fa-IR"/>
          </a:p>
        </p:txBody>
      </p:sp>
    </p:spTree>
    <p:extLst>
      <p:ext uri="{BB962C8B-B14F-4D97-AF65-F5344CB8AC3E}">
        <p14:creationId xmlns:p14="http://schemas.microsoft.com/office/powerpoint/2010/main" val="3714374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18</a:t>
            </a:fld>
            <a:endParaRPr lang="fa-IR"/>
          </a:p>
        </p:txBody>
      </p:sp>
    </p:spTree>
    <p:extLst>
      <p:ext uri="{BB962C8B-B14F-4D97-AF65-F5344CB8AC3E}">
        <p14:creationId xmlns:p14="http://schemas.microsoft.com/office/powerpoint/2010/main" val="2630056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736E9482-4669-4975-A148-E7D396D0596E}" type="slidenum">
              <a:rPr lang="fa-IR" smtClean="0"/>
              <a:pPr/>
              <a:t>19</a:t>
            </a:fld>
            <a:endParaRPr lang="fa-IR"/>
          </a:p>
        </p:txBody>
      </p:sp>
    </p:spTree>
    <p:extLst>
      <p:ext uri="{BB962C8B-B14F-4D97-AF65-F5344CB8AC3E}">
        <p14:creationId xmlns:p14="http://schemas.microsoft.com/office/powerpoint/2010/main" val="90254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smtClean="0"/>
          </a:p>
          <a:p>
            <a:endParaRPr lang="fa-IR" dirty="0"/>
          </a:p>
        </p:txBody>
      </p:sp>
      <p:sp>
        <p:nvSpPr>
          <p:cNvPr id="4" name="Slide Number Placeholder 3"/>
          <p:cNvSpPr>
            <a:spLocks noGrp="1"/>
          </p:cNvSpPr>
          <p:nvPr>
            <p:ph type="sldNum" sz="quarter" idx="10"/>
          </p:nvPr>
        </p:nvSpPr>
        <p:spPr/>
        <p:txBody>
          <a:bodyPr/>
          <a:lstStyle/>
          <a:p>
            <a:fld id="{123E28D6-7E10-4505-8206-D840C22847F5}" type="slidenum">
              <a:rPr lang="fa-IR" smtClean="0"/>
              <a:pPr/>
              <a:t>20</a:t>
            </a:fld>
            <a:endParaRPr lang="fa-IR"/>
          </a:p>
        </p:txBody>
      </p:sp>
    </p:spTree>
    <p:extLst>
      <p:ext uri="{BB962C8B-B14F-4D97-AF65-F5344CB8AC3E}">
        <p14:creationId xmlns:p14="http://schemas.microsoft.com/office/powerpoint/2010/main" val="1558070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tif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ctr">
              <a:defRPr sz="4800" b="1">
                <a:solidFill>
                  <a:schemeClr val="tx2"/>
                </a:solidFill>
                <a:effectLst/>
                <a:cs typeface="B Yagut" pitchFamily="2" charset="-78"/>
              </a:defRPr>
            </a:lvl1pPr>
            <a:extLst/>
          </a:lstStyle>
          <a:p>
            <a:r>
              <a:rPr kumimoji="0" lang="en-US" smtClean="0"/>
              <a:t>Click to edit Master title style</a:t>
            </a:r>
            <a:endParaRPr kumimoji="0"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ctr">
              <a:buNone/>
              <a:defRPr b="1">
                <a:solidFill>
                  <a:schemeClr val="tx2"/>
                </a:solidFill>
                <a:cs typeface="B Yagut" pitchFamily="2" charset="-78"/>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3" name="Picture 12" descr="MOH logo.bmp"/>
          <p:cNvPicPr>
            <a:picLocks noChangeAspect="1"/>
          </p:cNvPicPr>
          <p:nvPr userDrawn="1"/>
        </p:nvPicPr>
        <p:blipFill>
          <a:blip r:embed="rId3" cstate="print">
            <a:clrChange>
              <a:clrFrom>
                <a:srgbClr val="FFFFFF"/>
              </a:clrFrom>
              <a:clrTo>
                <a:srgbClr val="FFFFFF">
                  <a:alpha val="0"/>
                </a:srgbClr>
              </a:clrTo>
            </a:clrChange>
            <a:lum bright="70000" contrast="-70000"/>
          </a:blip>
          <a:stretch>
            <a:fillRect/>
          </a:stretch>
        </p:blipFill>
        <p:spPr>
          <a:xfrm>
            <a:off x="200599" y="5257800"/>
            <a:ext cx="1481929" cy="1371600"/>
          </a:xfrm>
          <a:prstGeom prst="rect">
            <a:avLst/>
          </a:prstGeom>
        </p:spPr>
      </p:pic>
      <p:pic>
        <p:nvPicPr>
          <p:cNvPr id="14" name="Picture 13" descr="logo final moavenat copy.tif"/>
          <p:cNvPicPr>
            <a:picLocks noChangeAspect="1"/>
          </p:cNvPicPr>
          <p:nvPr userDrawn="1"/>
        </p:nvPicPr>
        <p:blipFill>
          <a:blip r:embed="rId4" cstate="print">
            <a:clrChange>
              <a:clrFrom>
                <a:srgbClr val="FDFDFD"/>
              </a:clrFrom>
              <a:clrTo>
                <a:srgbClr val="FDFDFD">
                  <a:alpha val="0"/>
                </a:srgbClr>
              </a:clrTo>
            </a:clrChange>
          </a:blip>
          <a:srcRect t="14444" b="24445"/>
          <a:stretch>
            <a:fillRect/>
          </a:stretch>
        </p:blipFill>
        <p:spPr>
          <a:xfrm>
            <a:off x="3962400" y="304799"/>
            <a:ext cx="1636162" cy="142845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C87596C-ACC7-415F-BB98-0B98EE0A7759}" type="datetime8">
              <a:rPr lang="fa-IR" smtClean="0"/>
              <a:pPr/>
              <a:t>11 ژوئيه 22</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5DD4882-9B9C-4CB4-AA77-19A1D6C2FEC0}" type="datetime8">
              <a:rPr lang="fa-IR" smtClean="0"/>
              <a:pPr/>
              <a:t>11 ژوئيه 22</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logo final moavenat copy.tif"/>
          <p:cNvPicPr>
            <a:picLocks noChangeAspect="1"/>
          </p:cNvPicPr>
          <p:nvPr userDrawn="1"/>
        </p:nvPicPr>
        <p:blipFill>
          <a:blip r:embed="rId2" cstate="print">
            <a:lum bright="70000" contrast="-70000"/>
          </a:blip>
          <a:srcRect t="11737" b="26376"/>
          <a:stretch>
            <a:fillRect/>
          </a:stretch>
        </p:blipFill>
        <p:spPr>
          <a:xfrm>
            <a:off x="2362200" y="1524000"/>
            <a:ext cx="4998823" cy="4419600"/>
          </a:xfrm>
          <a:prstGeom prst="rect">
            <a:avLst/>
          </a:prstGeom>
          <a:noFill/>
          <a:ln>
            <a:noFill/>
          </a:ln>
        </p:spPr>
      </p:pic>
      <p:sp>
        <p:nvSpPr>
          <p:cNvPr id="3" name="Content Placeholder 2"/>
          <p:cNvSpPr>
            <a:spLocks noGrp="1"/>
          </p:cNvSpPr>
          <p:nvPr>
            <p:ph idx="1"/>
          </p:nvPr>
        </p:nvSpPr>
        <p:spPr/>
        <p:txBody>
          <a:bodyPr/>
          <a:lstStyle>
            <a:lvl1pPr>
              <a:defRPr>
                <a:cs typeface="B Yagut" pitchFamily="2" charset="-78"/>
              </a:defRPr>
            </a:lvl1pPr>
            <a:lvl2pPr>
              <a:defRPr>
                <a:cs typeface="B Yagut" pitchFamily="2" charset="-78"/>
              </a:defRPr>
            </a:lvl2pPr>
            <a:lvl3pPr>
              <a:defRPr>
                <a:cs typeface="B Yagut" pitchFamily="2" charset="-78"/>
              </a:defRPr>
            </a:lvl3pPr>
            <a:lvl4pPr>
              <a:defRPr>
                <a:cs typeface="B Yagut" pitchFamily="2" charset="-78"/>
              </a:defRPr>
            </a:lvl4pPr>
            <a:lvl5pPr>
              <a:defRPr>
                <a:cs typeface="B Yagut" pitchFamily="2" charset="-78"/>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Date Placeholder 3"/>
          <p:cNvSpPr>
            <a:spLocks noGrp="1"/>
          </p:cNvSpPr>
          <p:nvPr>
            <p:ph type="dt" sz="half" idx="10"/>
          </p:nvPr>
        </p:nvSpPr>
        <p:spPr/>
        <p:txBody>
          <a:bodyPr/>
          <a:lstStyle/>
          <a:p>
            <a:fld id="{F4C554A8-3A9A-4AE0-A5FD-5F5051DC60A7}" type="datetime8">
              <a:rPr lang="fa-IR" smtClean="0"/>
              <a:pPr/>
              <a:t>11 ژوئيه 22</a:t>
            </a:fld>
            <a:endParaRPr lang="fa-IR" dirty="0"/>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lvl1pPr algn="ctr">
              <a:defRPr sz="1400" b="1">
                <a:cs typeface="B Yagut" pitchFamily="2" charset="-78"/>
              </a:defRPr>
            </a:lvl1pPr>
            <a:extLst/>
          </a:lstStyle>
          <a:p>
            <a:r>
              <a:rPr lang="fa-IR" dirty="0" smtClean="0"/>
              <a:t>معاونت بهداشت</a:t>
            </a:r>
            <a:endParaRPr lang="fa-IR" dirty="0"/>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dirty="0"/>
          </a:p>
        </p:txBody>
      </p:sp>
      <p:sp>
        <p:nvSpPr>
          <p:cNvPr id="7" name="Title 6"/>
          <p:cNvSpPr>
            <a:spLocks noGrp="1"/>
          </p:cNvSpPr>
          <p:nvPr>
            <p:ph type="title"/>
          </p:nvPr>
        </p:nvSpPr>
        <p:spPr/>
        <p:txBody>
          <a:bodyPr rtlCol="0"/>
          <a:lstStyle>
            <a:lvl1pPr>
              <a:defRPr>
                <a:effectLst/>
                <a:cs typeface="B Yagut" pitchFamily="2" charset="-78"/>
              </a:defRPr>
            </a:lvl1pPr>
            <a:extLst/>
          </a:lstStyle>
          <a:p>
            <a:r>
              <a:rPr kumimoji="0" lang="en-US"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58A4849-1686-419C-BD31-FD5181B18D2D}" type="datetime8">
              <a:rPr lang="fa-IR" smtClean="0"/>
              <a:pPr/>
              <a:t>11 ژوئيه 22</a:t>
            </a:fld>
            <a:endParaRPr lang="fa-I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6" name="Slide Number Placeholder 5"/>
          <p:cNvSpPr>
            <a:spLocks noGrp="1"/>
          </p:cNvSpPr>
          <p:nvPr>
            <p:ph type="sldNum" sz="quarter" idx="12"/>
          </p:nvPr>
        </p:nvSpPr>
        <p:spPr/>
        <p:txBody>
          <a:bodyPr/>
          <a:lstStyle/>
          <a:p>
            <a:fld id="{9AB8445F-1F25-4D3A-AA3F-E9667EDB3D54}" type="slidenum">
              <a:rPr lang="fa-IR" smtClean="0"/>
              <a:pPr/>
              <a:t>‹#›</a:t>
            </a:fld>
            <a:endParaRPr lang="fa-I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4EE7548-A4E0-4079-ACC7-28C1F85CD3AA}" type="datetime8">
              <a:rPr lang="fa-IR" smtClean="0"/>
              <a:pPr/>
              <a:t>11 ژوئيه 22</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
        <p:nvSpPr>
          <p:cNvPr id="8" name="Title 7"/>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48D9FFD-9153-4824-BC9F-3E4A8251C233}" type="datetime8">
              <a:rPr lang="fa-IR" smtClean="0"/>
              <a:pPr/>
              <a:t>11 ژوئيه 22</a:t>
            </a:fld>
            <a:endParaRPr lang="fa-IR"/>
          </a:p>
        </p:txBody>
      </p:sp>
      <p:sp>
        <p:nvSpPr>
          <p:cNvPr id="8" name="Footer Placeholder 7"/>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9" name="Slide Number Placeholder 8"/>
          <p:cNvSpPr>
            <a:spLocks noGrp="1"/>
          </p:cNvSpPr>
          <p:nvPr>
            <p:ph type="sldNum" sz="quarter" idx="12"/>
          </p:nvPr>
        </p:nvSpPr>
        <p:spPr/>
        <p:txBody>
          <a:bodyPr/>
          <a:lstStyle/>
          <a:p>
            <a:fld id="{9AB8445F-1F25-4D3A-AA3F-E9667EDB3D5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70C194F-BCCD-4BBB-84B1-65A0A51EA700}" type="datetime8">
              <a:rPr lang="fa-IR" smtClean="0"/>
              <a:pPr/>
              <a:t>11 ژوئيه 22</a:t>
            </a:fld>
            <a:endParaRPr lang="fa-IR"/>
          </a:p>
        </p:txBody>
      </p:sp>
      <p:sp>
        <p:nvSpPr>
          <p:cNvPr id="4" name="Footer Placeholder 3"/>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5" name="Slide Number Placeholder 4"/>
          <p:cNvSpPr>
            <a:spLocks noGrp="1"/>
          </p:cNvSpPr>
          <p:nvPr>
            <p:ph type="sldNum" sz="quarter" idx="12"/>
          </p:nvPr>
        </p:nvSpPr>
        <p:spPr/>
        <p:txBody>
          <a:bodyPr/>
          <a:lstStyle/>
          <a:p>
            <a:fld id="{9AB8445F-1F25-4D3A-AA3F-E9667EDB3D54}" type="slidenum">
              <a:rPr lang="fa-IR" smtClean="0"/>
              <a:pPr/>
              <a:t>‹#›</a:t>
            </a:fld>
            <a:endParaRPr lang="fa-IR"/>
          </a:p>
        </p:txBody>
      </p:sp>
      <p:sp>
        <p:nvSpPr>
          <p:cNvPr id="6" name="Title 5"/>
          <p:cNvSpPr>
            <a:spLocks noGrp="1"/>
          </p:cNvSpPr>
          <p:nvPr>
            <p:ph type="title"/>
          </p:nvPr>
        </p:nvSpPr>
        <p:spPr/>
        <p:txBody>
          <a:bodyPr rtlCol="0"/>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20FD62-086D-4684-BA51-7625D4F39708}" type="datetime8">
              <a:rPr lang="fa-IR" smtClean="0"/>
              <a:pPr/>
              <a:t>11 ژوئيه 22</a:t>
            </a:fld>
            <a:endParaRPr lang="fa-IR"/>
          </a:p>
        </p:txBody>
      </p:sp>
      <p:sp>
        <p:nvSpPr>
          <p:cNvPr id="3" name="Footer Placeholder 2"/>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4" name="Slide Number Placeholder 3"/>
          <p:cNvSpPr>
            <a:spLocks noGrp="1"/>
          </p:cNvSpPr>
          <p:nvPr>
            <p:ph type="sldNum" sz="quarter" idx="12"/>
          </p:nvPr>
        </p:nvSpPr>
        <p:spPr/>
        <p:txBody>
          <a:bodyPr/>
          <a:lstStyle/>
          <a:p>
            <a:fld id="{9AB8445F-1F25-4D3A-AA3F-E9667EDB3D54}"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F1CC7BAC-C0D3-4D3D-8FF4-2FC4014F74C1}" type="datetime8">
              <a:rPr lang="fa-IR" smtClean="0"/>
              <a:pPr/>
              <a:t>11 ژوئيه 22</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p>
            <a:fld id="{9AB8445F-1F25-4D3A-AA3F-E9667EDB3D54}" type="slidenum">
              <a:rPr lang="fa-IR" smtClean="0"/>
              <a:pPr/>
              <a:t>‹#›</a:t>
            </a:fld>
            <a:endParaRPr lang="fa-I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FD22C7B-C51A-419F-9C3C-28B373484841}" type="datetime8">
              <a:rPr lang="fa-IR" smtClean="0"/>
              <a:pPr/>
              <a:t>11 ژوئيه 22</a:t>
            </a:fld>
            <a:endParaRPr lang="fa-IR"/>
          </a:p>
        </p:txBody>
      </p:sp>
      <p:sp>
        <p:nvSpPr>
          <p:cNvPr id="6" name="Footer Placeholder 5"/>
          <p:cNvSpPr>
            <a:spLocks noGrp="1"/>
          </p:cNvSpPr>
          <p:nvPr>
            <p:ph type="ftr" sz="quarter" idx="11"/>
          </p:nvPr>
        </p:nvSpPr>
        <p:spPr>
          <a:xfrm>
            <a:off x="4380072" y="6407944"/>
            <a:ext cx="2350681" cy="365125"/>
          </a:xfrm>
          <a:prstGeom prst="rect">
            <a:avLst/>
          </a:prstGeom>
        </p:spPr>
        <p:txBody>
          <a:bodyPr/>
          <a:lstStyle>
            <a:lvl1pPr>
              <a:defRPr>
                <a:solidFill>
                  <a:schemeClr val="tx1"/>
                </a:solidFill>
              </a:defRPr>
            </a:lvl1pPr>
            <a:extLst/>
          </a:lstStyle>
          <a:p>
            <a:r>
              <a:rPr lang="fa-IR" smtClean="0"/>
              <a:t>معاونت بهداشت</a:t>
            </a:r>
            <a:endParaRPr lang="fa-I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9AB8445F-1F25-4D3A-AA3F-E9667EDB3D54}" type="slidenum">
              <a:rPr lang="fa-IR" smtClean="0"/>
              <a:pPr/>
              <a:t>‹#›</a:t>
            </a:fld>
            <a:endParaRPr lang="fa-I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descr="logo final moavenat copy.tif"/>
          <p:cNvPicPr>
            <a:picLocks noChangeAspect="1"/>
          </p:cNvPicPr>
          <p:nvPr/>
        </p:nvPicPr>
        <p:blipFill>
          <a:blip r:embed="rId13" cstate="print">
            <a:lum bright="70000" contrast="-70000"/>
          </a:blip>
          <a:srcRect t="14444" b="24445"/>
          <a:stretch>
            <a:fillRect/>
          </a:stretch>
        </p:blipFill>
        <p:spPr>
          <a:xfrm>
            <a:off x="2209800" y="1600200"/>
            <a:ext cx="4800406" cy="4191000"/>
          </a:xfrm>
          <a:prstGeom prst="rect">
            <a:avLst/>
          </a:prstGeom>
        </p:spPr>
      </p:pic>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D7BCCA4-E6FD-446A-8A2A-9C7D1B7A054C}" type="datetime8">
              <a:rPr lang="fa-IR" smtClean="0"/>
              <a:pPr/>
              <a:t>11 ژوئيه 22</a:t>
            </a:fld>
            <a:endParaRPr lang="fa-I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cs typeface="B Zar" pitchFamily="2" charset="-78"/>
              </a:defRPr>
            </a:lvl1pPr>
            <a:extLst/>
          </a:lstStyle>
          <a:p>
            <a:fld id="{9AB8445F-1F25-4D3A-AA3F-E9667EDB3D54}" type="slidenum">
              <a:rPr lang="fa-IR" smtClean="0"/>
              <a:pPr/>
              <a:t>‹#›</a:t>
            </a:fld>
            <a:endParaRPr lang="fa-IR"/>
          </a:p>
        </p:txBody>
      </p:sp>
      <p:pic>
        <p:nvPicPr>
          <p:cNvPr id="16" name="Picture 15" descr="MOH logo.bmp"/>
          <p:cNvPicPr>
            <a:picLocks noChangeAspect="1"/>
          </p:cNvPicPr>
          <p:nvPr/>
        </p:nvPicPr>
        <p:blipFill>
          <a:blip r:embed="rId15" cstate="print">
            <a:clrChange>
              <a:clrFrom>
                <a:srgbClr val="FFFFFF"/>
              </a:clrFrom>
              <a:clrTo>
                <a:srgbClr val="FFFFFF">
                  <a:alpha val="0"/>
                </a:srgbClr>
              </a:clrTo>
            </a:clrChange>
            <a:lum bright="70000" contrast="-70000"/>
          </a:blip>
          <a:stretch>
            <a:fillRect/>
          </a:stretch>
        </p:blipFill>
        <p:spPr>
          <a:xfrm>
            <a:off x="2647" y="5943600"/>
            <a:ext cx="987953" cy="914400"/>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r" rtl="1" eaLnBrk="1" latinLnBrk="0" hangingPunct="1">
        <a:spcBef>
          <a:spcPct val="0"/>
        </a:spcBef>
        <a:buNone/>
        <a:defRPr kumimoji="0" sz="4100" b="1" kern="1200">
          <a:solidFill>
            <a:schemeClr val="tx2"/>
          </a:solidFill>
          <a:effectLst/>
          <a:latin typeface="+mj-lt"/>
          <a:ea typeface="+mj-ea"/>
          <a:cs typeface="B Yagut" pitchFamily="2" charset="-78"/>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B Yagut" pitchFamily="2" charset="-78"/>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B Yagut" pitchFamily="2" charset="-78"/>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B Yagut" pitchFamily="2" charset="-78"/>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B Yagut" pitchFamily="2" charset="-78"/>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B Yagut" pitchFamily="2" charset="-78"/>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BESM2"/>
          <p:cNvPicPr>
            <a:picLocks noChangeAspect="1" noChangeArrowheads="1"/>
          </p:cNvPicPr>
          <p:nvPr/>
        </p:nvPicPr>
        <p:blipFill>
          <a:blip r:embed="rId3" cstate="print"/>
          <a:srcRect/>
          <a:stretch>
            <a:fillRect/>
          </a:stretch>
        </p:blipFill>
        <p:spPr bwMode="auto">
          <a:xfrm>
            <a:off x="0" y="3175"/>
            <a:ext cx="9144000" cy="6854825"/>
          </a:xfrm>
          <a:prstGeom prst="rect">
            <a:avLst/>
          </a:prstGeom>
          <a:noFill/>
          <a:ln w="9525">
            <a:noFill/>
            <a:miter lim="800000"/>
            <a:headEnd/>
            <a:tailEnd/>
          </a:ln>
        </p:spPr>
      </p:pic>
    </p:spTree>
    <p:extLst>
      <p:ext uri="{BB962C8B-B14F-4D97-AF65-F5344CB8AC3E}">
        <p14:creationId xmlns:p14="http://schemas.microsoft.com/office/powerpoint/2010/main" val="2906283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868362"/>
          </a:xfrm>
        </p:spPr>
        <p:txBody>
          <a:bodyPr>
            <a:normAutofit/>
          </a:bodyPr>
          <a:lstStyle/>
          <a:p>
            <a:pPr algn="r" rtl="1"/>
            <a:r>
              <a:rPr lang="fa-IR" sz="4000" dirty="0" smtClean="0"/>
              <a:t>چرا باروری روند کاهشی خود را ادامه می دهد؟</a:t>
            </a:r>
            <a:endParaRPr lang="en-US" sz="4000" dirty="0"/>
          </a:p>
        </p:txBody>
      </p:sp>
      <p:sp>
        <p:nvSpPr>
          <p:cNvPr id="3" name="Content Placeholder 2"/>
          <p:cNvSpPr>
            <a:spLocks noGrp="1"/>
          </p:cNvSpPr>
          <p:nvPr>
            <p:ph idx="1"/>
          </p:nvPr>
        </p:nvSpPr>
        <p:spPr>
          <a:xfrm>
            <a:off x="838200" y="1447800"/>
            <a:ext cx="8095488" cy="5181600"/>
          </a:xfrm>
        </p:spPr>
        <p:txBody>
          <a:bodyPr>
            <a:noAutofit/>
          </a:bodyPr>
          <a:lstStyle/>
          <a:p>
            <a:pPr algn="r" rtl="1"/>
            <a:r>
              <a:rPr lang="fa-IR" sz="3600" dirty="0" smtClean="0"/>
              <a:t>انتظار می رود بعد از انتقال جمعیتی باروری و مرگ و میر به تعادلی جدید برسند که رشد آرام جمعیت را تضمین می نماید.</a:t>
            </a:r>
          </a:p>
          <a:p>
            <a:pPr algn="r" rtl="1"/>
            <a:r>
              <a:rPr lang="fa-IR" sz="3600" dirty="0" smtClean="0"/>
              <a:t>برخلاف انتظار، باروری به روند کاهشی خود ادامه داده و به زیر نرخ جانشینی کاهش می یابد.</a:t>
            </a:r>
          </a:p>
          <a:p>
            <a:pPr algn="r" rtl="1"/>
            <a:r>
              <a:rPr lang="fa-IR" sz="3600" dirty="0" smtClean="0"/>
              <a:t>دو دلیل عمده ادامه روند کاهشی باروری:</a:t>
            </a:r>
          </a:p>
          <a:p>
            <a:pPr lvl="1" algn="r" rtl="1"/>
            <a:r>
              <a:rPr lang="fa-IR" sz="3600" dirty="0" smtClean="0"/>
              <a:t>تغییرات ساختاری در جامعه</a:t>
            </a:r>
          </a:p>
          <a:p>
            <a:pPr lvl="1" algn="r" rtl="1"/>
            <a:r>
              <a:rPr lang="fa-IR" sz="3600" dirty="0" smtClean="0"/>
              <a:t>تغییر در زمان بندی فرزند آوری</a:t>
            </a:r>
          </a:p>
        </p:txBody>
      </p:sp>
    </p:spTree>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rtl="1"/>
            <a:r>
              <a:rPr lang="fa-IR" sz="4000" dirty="0" smtClean="0">
                <a:cs typeface="B Yagut" pitchFamily="2" charset="-78"/>
              </a:rPr>
              <a:t>تغییرات ساختاری در جامعه</a:t>
            </a:r>
          </a:p>
        </p:txBody>
      </p:sp>
      <p:sp>
        <p:nvSpPr>
          <p:cNvPr id="3" name="Content Placeholder 2"/>
          <p:cNvSpPr>
            <a:spLocks noGrp="1"/>
          </p:cNvSpPr>
          <p:nvPr>
            <p:ph idx="1"/>
          </p:nvPr>
        </p:nvSpPr>
        <p:spPr/>
        <p:txBody>
          <a:bodyPr>
            <a:normAutofit/>
          </a:bodyPr>
          <a:lstStyle/>
          <a:p>
            <a:pPr algn="r" rtl="1"/>
            <a:endParaRPr lang="fa-IR" dirty="0" smtClean="0"/>
          </a:p>
          <a:p>
            <a:pPr algn="r" rtl="1"/>
            <a:r>
              <a:rPr lang="fa-IR" sz="3200" dirty="0" smtClean="0"/>
              <a:t>رشد فردگرائی</a:t>
            </a:r>
          </a:p>
          <a:p>
            <a:pPr algn="r" rtl="1"/>
            <a:endParaRPr lang="fa-IR" sz="3200" dirty="0" smtClean="0"/>
          </a:p>
          <a:p>
            <a:pPr algn="r" rtl="1"/>
            <a:r>
              <a:rPr lang="fa-IR" sz="3200" dirty="0" smtClean="0"/>
              <a:t>تحصیلات عالی برای زنان</a:t>
            </a:r>
          </a:p>
          <a:p>
            <a:pPr algn="r" rtl="1"/>
            <a:endParaRPr lang="fa-IR" sz="3200" dirty="0" smtClean="0"/>
          </a:p>
          <a:p>
            <a:pPr algn="r" rtl="1"/>
            <a:r>
              <a:rPr lang="fa-IR" sz="3200" dirty="0" smtClean="0"/>
              <a:t>اشتغال زنان</a:t>
            </a:r>
          </a:p>
          <a:p>
            <a:pPr algn="r" rtl="1"/>
            <a:endParaRPr lang="fa-IR" sz="3200" dirty="0" smtClean="0"/>
          </a:p>
          <a:p>
            <a:pPr algn="r" rtl="1"/>
            <a:r>
              <a:rPr lang="fa-IR" sz="3200" dirty="0" smtClean="0"/>
              <a:t>تغییر در زمان فرزندآوری</a:t>
            </a:r>
            <a:endParaRPr lang="en-US" sz="3200" dirty="0"/>
          </a:p>
        </p:txBody>
      </p:sp>
    </p:spTree>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lstStyle/>
          <a:p>
            <a:pPr algn="ctr" rtl="1"/>
            <a:r>
              <a:rPr lang="fa-IR" dirty="0" smtClean="0"/>
              <a:t>تغییر در زمان بندی فرزندآوری</a:t>
            </a:r>
            <a:endParaRPr lang="en-US" dirty="0"/>
          </a:p>
        </p:txBody>
      </p:sp>
      <p:sp>
        <p:nvSpPr>
          <p:cNvPr id="3" name="Content Placeholder 2"/>
          <p:cNvSpPr>
            <a:spLocks noGrp="1"/>
          </p:cNvSpPr>
          <p:nvPr>
            <p:ph idx="1"/>
          </p:nvPr>
        </p:nvSpPr>
        <p:spPr>
          <a:xfrm>
            <a:off x="457200" y="1214422"/>
            <a:ext cx="8229600" cy="5310922"/>
          </a:xfrm>
        </p:spPr>
        <p:txBody>
          <a:bodyPr>
            <a:normAutofit fontScale="77500" lnSpcReduction="20000"/>
          </a:bodyPr>
          <a:lstStyle/>
          <a:p>
            <a:pPr algn="r" rtl="1"/>
            <a:endParaRPr lang="fa-IR" dirty="0" smtClean="0"/>
          </a:p>
          <a:p>
            <a:pPr algn="r" rtl="1"/>
            <a:r>
              <a:rPr lang="fa-IR" sz="3800" dirty="0" smtClean="0"/>
              <a:t>الگوی باروری در جوامع بعد از انتقال جمعیت:</a:t>
            </a:r>
          </a:p>
          <a:p>
            <a:pPr lvl="1" algn="r" rtl="1"/>
            <a:r>
              <a:rPr lang="fa-IR" sz="3800" dirty="0" smtClean="0"/>
              <a:t>به تعویق انداختن فرزندآوری در سنین زیر 30 سال</a:t>
            </a:r>
          </a:p>
          <a:p>
            <a:pPr lvl="1" algn="r" rtl="1"/>
            <a:r>
              <a:rPr lang="fa-IR" sz="3800" dirty="0" smtClean="0"/>
              <a:t>جبران در سنین بالاتر </a:t>
            </a:r>
          </a:p>
          <a:p>
            <a:pPr lvl="1" algn="r" rtl="1">
              <a:buNone/>
            </a:pPr>
            <a:r>
              <a:rPr lang="fa-IR" sz="3800" dirty="0" smtClean="0"/>
              <a:t>شاخص های مقطعی باروری برای سال هایی که نسل های جوانتر باروری خود را به تعویق می اندازند و نسل های سنین بالاتر، قبلا فرزندآوری داشته اند کمتر می شوند.</a:t>
            </a:r>
          </a:p>
          <a:p>
            <a:pPr lvl="1" algn="r" rtl="1">
              <a:buNone/>
            </a:pPr>
            <a:r>
              <a:rPr lang="fa-IR" sz="3800" dirty="0" smtClean="0"/>
              <a:t>با شروع جبران باروری معوقه شاخص های مقطعی باروری افزایش خواهند یافت.</a:t>
            </a:r>
          </a:p>
          <a:p>
            <a:pPr lvl="1">
              <a:buFontTx/>
              <a:buChar char="-"/>
            </a:pPr>
            <a:r>
              <a:rPr lang="fa-IR" sz="4000" dirty="0" smtClean="0"/>
              <a:t>زنان با تحصیلات بالا، شاغل، و با موقعیت اقتصادی-اجتماعی بالا پیشگامان کاهش باروری در ایران هستند</a:t>
            </a:r>
            <a:endParaRPr lang="fa-IR" sz="3800" dirty="0" smtClean="0"/>
          </a:p>
        </p:txBody>
      </p:sp>
    </p:spTree>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a:bodyPr>
          <a:lstStyle/>
          <a:p>
            <a:r>
              <a:rPr lang="fa-IR" sz="4000" b="1" dirty="0" smtClean="0">
                <a:latin typeface="B Nazanin"/>
                <a:cs typeface="B Nazanin" pitchFamily="2" charset="-78"/>
              </a:rPr>
              <a:t>تحولات سن ازدواج</a:t>
            </a:r>
          </a:p>
          <a:p>
            <a:r>
              <a:rPr lang="fa-IR" sz="4000" b="1" dirty="0" smtClean="0">
                <a:latin typeface="B Nazanin"/>
                <a:cs typeface="B Nazanin" pitchFamily="2" charset="-78"/>
              </a:rPr>
              <a:t> افزایش میزان طلاق </a:t>
            </a:r>
          </a:p>
          <a:p>
            <a:r>
              <a:rPr lang="fa-IR" sz="4000" b="1" dirty="0" smtClean="0">
                <a:latin typeface="B Nazanin"/>
                <a:cs typeface="B Nazanin" pitchFamily="2" charset="-78"/>
              </a:rPr>
              <a:t> افزایش زنان واقع در سنین باروری که بدون همسر ”در اثر فوت  همسر؛میزان تجرد قطعی ، مطلقه </a:t>
            </a:r>
          </a:p>
          <a:p>
            <a:r>
              <a:rPr lang="fa-IR" sz="4000" b="1" dirty="0" smtClean="0">
                <a:latin typeface="B Nazanin"/>
                <a:cs typeface="B Nazanin" pitchFamily="2" charset="-78"/>
              </a:rPr>
              <a:t>افزایش میزان ناباروری </a:t>
            </a:r>
          </a:p>
          <a:p>
            <a:r>
              <a:rPr lang="fa-IR" sz="4000" b="1" dirty="0" smtClean="0">
                <a:latin typeface="B Nazanin"/>
                <a:cs typeface="B Nazanin" pitchFamily="2" charset="-78"/>
              </a:rPr>
              <a:t>افزایش سقط جنین ” عمدی و  غیر عمدی </a:t>
            </a:r>
            <a:endParaRPr lang="en-US" sz="4000" b="1" dirty="0">
              <a:latin typeface="B Nazanin"/>
              <a:cs typeface="B Nazanin" pitchFamily="2" charset="-78"/>
            </a:endParaRPr>
          </a:p>
        </p:txBody>
      </p:sp>
      <p:sp>
        <p:nvSpPr>
          <p:cNvPr id="3" name="Title 2"/>
          <p:cNvSpPr>
            <a:spLocks noGrp="1"/>
          </p:cNvSpPr>
          <p:nvPr>
            <p:ph type="title"/>
          </p:nvPr>
        </p:nvSpPr>
        <p:spPr/>
        <p:txBody>
          <a:bodyPr>
            <a:normAutofit fontScale="90000"/>
          </a:bodyPr>
          <a:lstStyle/>
          <a:p>
            <a:pPr algn="ctr"/>
            <a:r>
              <a:rPr lang="fa-IR" sz="4400" dirty="0" smtClean="0">
                <a:solidFill>
                  <a:srgbClr val="000099"/>
                </a:solidFill>
                <a:cs typeface="B Titr" pitchFamily="2" charset="-78"/>
              </a:rPr>
              <a:t>عوامل مؤثر بر </a:t>
            </a:r>
            <a:r>
              <a:rPr lang="fa-IR" sz="4400" dirty="0" smtClean="0">
                <a:solidFill>
                  <a:srgbClr val="380BB5"/>
                </a:solidFill>
                <a:cs typeface="B Titr" pitchFamily="2" charset="-78"/>
              </a:rPr>
              <a:t>درتغییر و تحولات باروری و موالید </a:t>
            </a:r>
            <a:r>
              <a:rPr lang="en-US" sz="4400" dirty="0" smtClean="0">
                <a:solidFill>
                  <a:srgbClr val="000099"/>
                </a:solidFill>
                <a:cs typeface="B Titr" pitchFamily="2" charset="-78"/>
              </a:rPr>
              <a:t/>
            </a:r>
            <a:br>
              <a:rPr lang="en-US" sz="4400" dirty="0" smtClean="0">
                <a:solidFill>
                  <a:srgbClr val="000099"/>
                </a:solidFill>
                <a:cs typeface="B Titr" pitchFamily="2" charset="-78"/>
              </a:rPr>
            </a:b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282" y="500042"/>
            <a:ext cx="8643998" cy="6215106"/>
          </a:xfrm>
          <a:prstGeom prst="roundRect">
            <a:avLst/>
          </a:prstGeom>
          <a:solidFill>
            <a:srgbClr val="D9F1FF"/>
          </a:solidFill>
          <a:ln w="38100">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endParaRPr lang="fa-IR" sz="2550" dirty="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2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300" b="1" dirty="0" smtClean="0">
              <a:solidFill>
                <a:srgbClr val="380BB5"/>
              </a:solidFill>
              <a:cs typeface="B Titr" pitchFamily="2" charset="-78"/>
            </a:endParaRPr>
          </a:p>
          <a:p>
            <a:pPr algn="justLow" rtl="1">
              <a:lnSpc>
                <a:spcPct val="150000"/>
              </a:lnSpc>
            </a:pPr>
            <a:r>
              <a:rPr lang="fa-IR" sz="2300" b="1" dirty="0" smtClean="0">
                <a:solidFill>
                  <a:srgbClr val="380BB5"/>
                </a:solidFill>
                <a:cs typeface="B Titr" pitchFamily="2" charset="-78"/>
              </a:rPr>
              <a:t> </a:t>
            </a:r>
          </a:p>
          <a:p>
            <a:pPr algn="justLow" rtl="1">
              <a:lnSpc>
                <a:spcPct val="150000"/>
              </a:lnSpc>
            </a:pPr>
            <a:endParaRPr lang="fa-IR" sz="230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380BB5"/>
              </a:solidFill>
              <a:cs typeface="B Titr" pitchFamily="2" charset="-78"/>
            </a:endParaRPr>
          </a:p>
          <a:p>
            <a:pPr algn="justLow" rtl="1">
              <a:lnSpc>
                <a:spcPct val="150000"/>
              </a:lnSpc>
            </a:pPr>
            <a:endParaRPr lang="fa-IR" sz="2550" b="1" dirty="0" smtClean="0">
              <a:solidFill>
                <a:srgbClr val="0066CC"/>
              </a:solidFill>
              <a:cs typeface="B Titr" pitchFamily="2" charset="-78"/>
            </a:endParaRPr>
          </a:p>
          <a:p>
            <a:pPr algn="ctr" rtl="1">
              <a:lnSpc>
                <a:spcPct val="150000"/>
              </a:lnSpc>
            </a:pPr>
            <a:endParaRPr lang="fa-IR" sz="2550" dirty="0" smtClean="0">
              <a:solidFill>
                <a:srgbClr val="0066CC"/>
              </a:solidFill>
              <a:cs typeface="B Titr" pitchFamily="2" charset="-78"/>
            </a:endParaRPr>
          </a:p>
        </p:txBody>
      </p:sp>
      <p:sp>
        <p:nvSpPr>
          <p:cNvPr id="6" name="Rounded Rectangle 5"/>
          <p:cNvSpPr/>
          <p:nvPr/>
        </p:nvSpPr>
        <p:spPr>
          <a:xfrm>
            <a:off x="5364088" y="1628800"/>
            <a:ext cx="3168352" cy="648072"/>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fa-IR" sz="2000" b="1" dirty="0">
                <a:solidFill>
                  <a:srgbClr val="0156FF"/>
                </a:solidFill>
                <a:cs typeface="B Titr" pitchFamily="2" charset="-78"/>
              </a:rPr>
              <a:t>در ساختار فعلی وضع زناشوئی</a:t>
            </a:r>
          </a:p>
        </p:txBody>
      </p:sp>
      <p:sp>
        <p:nvSpPr>
          <p:cNvPr id="7" name="Rounded Rectangle 6"/>
          <p:cNvSpPr/>
          <p:nvPr/>
        </p:nvSpPr>
        <p:spPr>
          <a:xfrm>
            <a:off x="5395028" y="2390393"/>
            <a:ext cx="3168352" cy="79208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fa-IR" sz="2000" dirty="0">
                <a:solidFill>
                  <a:srgbClr val="0156FF"/>
                </a:solidFill>
                <a:cs typeface="B Titr" pitchFamily="2" charset="-78"/>
              </a:rPr>
              <a:t>در صورت 10 درصد کاهش افراد بدون همسردر اثر فوت</a:t>
            </a:r>
            <a:endParaRPr lang="en-US" sz="2000" dirty="0">
              <a:solidFill>
                <a:srgbClr val="0156FF"/>
              </a:solidFill>
              <a:cs typeface="B Titr" pitchFamily="2" charset="-78"/>
            </a:endParaRPr>
          </a:p>
        </p:txBody>
      </p:sp>
      <p:sp>
        <p:nvSpPr>
          <p:cNvPr id="8" name="Rounded Rectangle 7"/>
          <p:cNvSpPr/>
          <p:nvPr/>
        </p:nvSpPr>
        <p:spPr>
          <a:xfrm>
            <a:off x="5396098" y="3356992"/>
            <a:ext cx="3168352" cy="79208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ts val="3200"/>
              </a:lnSpc>
            </a:pPr>
            <a:endParaRPr lang="fa-IR" sz="2000" b="1" dirty="0" smtClean="0">
              <a:solidFill>
                <a:srgbClr val="0156FF"/>
              </a:solidFill>
              <a:cs typeface="B Titr" pitchFamily="2" charset="-78"/>
            </a:endParaRPr>
          </a:p>
          <a:p>
            <a:pPr algn="ctr">
              <a:lnSpc>
                <a:spcPts val="3200"/>
              </a:lnSpc>
            </a:pPr>
            <a:r>
              <a:rPr lang="fa-IR" sz="2000" b="1" dirty="0">
                <a:solidFill>
                  <a:srgbClr val="0156FF"/>
                </a:solidFill>
                <a:cs typeface="B Titr" pitchFamily="2" charset="-78"/>
              </a:rPr>
              <a:t>در صورت 10٪ کاهش افراد بدون همسر در اثر طلاق</a:t>
            </a:r>
          </a:p>
          <a:p>
            <a:pPr algn="justLow" rtl="1">
              <a:lnSpc>
                <a:spcPts val="3200"/>
              </a:lnSpc>
            </a:pPr>
            <a:endParaRPr lang="en-US" sz="2000" dirty="0">
              <a:solidFill>
                <a:srgbClr val="0156FF"/>
              </a:solidFill>
            </a:endParaRPr>
          </a:p>
        </p:txBody>
      </p:sp>
      <p:sp>
        <p:nvSpPr>
          <p:cNvPr id="9" name="Rounded Rectangle 8"/>
          <p:cNvSpPr/>
          <p:nvPr/>
        </p:nvSpPr>
        <p:spPr>
          <a:xfrm>
            <a:off x="1115616" y="84184"/>
            <a:ext cx="6552728" cy="752528"/>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3200"/>
              </a:lnSpc>
            </a:pPr>
            <a:r>
              <a:rPr lang="fa-IR" sz="3600" b="1" dirty="0" smtClean="0">
                <a:solidFill>
                  <a:schemeClr val="tx1"/>
                </a:solidFill>
                <a:cs typeface="B Titr" pitchFamily="2" charset="-78"/>
              </a:rPr>
              <a:t> </a:t>
            </a:r>
            <a:r>
              <a:rPr lang="fa-IR" sz="3200" b="1" dirty="0" smtClean="0">
                <a:solidFill>
                  <a:schemeClr val="tx1"/>
                </a:solidFill>
                <a:cs typeface="B Titr" pitchFamily="2" charset="-78"/>
              </a:rPr>
              <a:t>تغییرات میزان باروری کل درسال 1390</a:t>
            </a:r>
            <a:endParaRPr lang="en-US" sz="3200" dirty="0">
              <a:solidFill>
                <a:schemeClr val="tx1"/>
              </a:solidFill>
            </a:endParaRPr>
          </a:p>
        </p:txBody>
      </p:sp>
      <p:sp>
        <p:nvSpPr>
          <p:cNvPr id="11" name="Rounded Rectangle 10"/>
          <p:cNvSpPr/>
          <p:nvPr/>
        </p:nvSpPr>
        <p:spPr>
          <a:xfrm>
            <a:off x="971600" y="1700808"/>
            <a:ext cx="3456384" cy="576064"/>
          </a:xfrm>
          <a:prstGeom prst="roundRect">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fa-IR" sz="2400" b="1" dirty="0" smtClean="0">
                <a:solidFill>
                  <a:srgbClr val="0156FF"/>
                </a:solidFill>
                <a:cs typeface="+mj-cs"/>
              </a:rPr>
              <a:t>1.85</a:t>
            </a:r>
            <a:endParaRPr lang="en-US" sz="2000" b="1" dirty="0">
              <a:solidFill>
                <a:srgbClr val="0156FF"/>
              </a:solidFill>
              <a:cs typeface="+mj-cs"/>
            </a:endParaRPr>
          </a:p>
        </p:txBody>
      </p:sp>
      <p:sp>
        <p:nvSpPr>
          <p:cNvPr id="12" name="Rounded Rectangle 11"/>
          <p:cNvSpPr/>
          <p:nvPr/>
        </p:nvSpPr>
        <p:spPr>
          <a:xfrm>
            <a:off x="971600" y="2390393"/>
            <a:ext cx="3456384" cy="792088"/>
          </a:xfrm>
          <a:prstGeom prst="roundRect">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fa-IR" sz="2400" b="1" dirty="0" smtClean="0">
                <a:solidFill>
                  <a:srgbClr val="0156FF"/>
                </a:solidFill>
                <a:cs typeface="+mj-cs"/>
              </a:rPr>
              <a:t>1/87</a:t>
            </a:r>
            <a:endParaRPr lang="en-US" sz="2400" b="1" dirty="0" smtClean="0">
              <a:solidFill>
                <a:srgbClr val="0156FF"/>
              </a:solidFill>
              <a:cs typeface="+mj-cs"/>
            </a:endParaRPr>
          </a:p>
        </p:txBody>
      </p:sp>
      <p:sp>
        <p:nvSpPr>
          <p:cNvPr id="13" name="Rounded Rectangle 12"/>
          <p:cNvSpPr/>
          <p:nvPr/>
        </p:nvSpPr>
        <p:spPr>
          <a:xfrm>
            <a:off x="971601" y="3356992"/>
            <a:ext cx="3456384" cy="792088"/>
          </a:xfrm>
          <a:prstGeom prst="roundRect">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endParaRPr lang="fa-IR" sz="2000" b="1" dirty="0" smtClean="0">
              <a:solidFill>
                <a:srgbClr val="0156FF"/>
              </a:solidFill>
              <a:cs typeface="+mj-cs"/>
            </a:endParaRPr>
          </a:p>
          <a:p>
            <a:pPr algn="ctr">
              <a:lnSpc>
                <a:spcPts val="3200"/>
              </a:lnSpc>
            </a:pPr>
            <a:r>
              <a:rPr lang="fa-IR" sz="2400" b="1" dirty="0" smtClean="0">
                <a:solidFill>
                  <a:srgbClr val="0156FF"/>
                </a:solidFill>
                <a:cs typeface="+mj-cs"/>
              </a:rPr>
              <a:t>1/88</a:t>
            </a:r>
          </a:p>
          <a:p>
            <a:pPr algn="ctr">
              <a:lnSpc>
                <a:spcPts val="3200"/>
              </a:lnSpc>
            </a:pPr>
            <a:endParaRPr lang="en-US" sz="2000" b="1" dirty="0" smtClean="0">
              <a:solidFill>
                <a:srgbClr val="0156FF"/>
              </a:solidFill>
              <a:cs typeface="+mj-cs"/>
            </a:endParaRPr>
          </a:p>
        </p:txBody>
      </p:sp>
      <p:sp>
        <p:nvSpPr>
          <p:cNvPr id="14" name="Rounded Rectangle 13"/>
          <p:cNvSpPr/>
          <p:nvPr/>
        </p:nvSpPr>
        <p:spPr>
          <a:xfrm>
            <a:off x="948905" y="944724"/>
            <a:ext cx="3456385" cy="648072"/>
          </a:xfrm>
          <a:prstGeom prst="round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ts val="3200"/>
              </a:lnSpc>
            </a:pPr>
            <a:r>
              <a:rPr lang="fa-IR" sz="2800" b="1" dirty="0" smtClean="0">
                <a:solidFill>
                  <a:srgbClr val="0156FF"/>
                </a:solidFill>
                <a:cs typeface="B Titr" pitchFamily="2" charset="-78"/>
              </a:rPr>
              <a:t>میزان باوری کل</a:t>
            </a:r>
          </a:p>
        </p:txBody>
      </p:sp>
      <p:sp>
        <p:nvSpPr>
          <p:cNvPr id="15" name="Rounded Rectangle 14"/>
          <p:cNvSpPr/>
          <p:nvPr/>
        </p:nvSpPr>
        <p:spPr>
          <a:xfrm>
            <a:off x="5396098" y="4293096"/>
            <a:ext cx="3168352" cy="902196"/>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ts val="3200"/>
              </a:lnSpc>
            </a:pPr>
            <a:endParaRPr lang="fa-IR" sz="2000" b="1" dirty="0" smtClean="0">
              <a:solidFill>
                <a:srgbClr val="0156FF"/>
              </a:solidFill>
              <a:cs typeface="B Titr" pitchFamily="2" charset="-78"/>
            </a:endParaRPr>
          </a:p>
          <a:p>
            <a:pPr algn="ctr" rtl="1">
              <a:lnSpc>
                <a:spcPts val="3200"/>
              </a:lnSpc>
            </a:pPr>
            <a:r>
              <a:rPr lang="fa-IR" sz="2000" b="1" dirty="0">
                <a:solidFill>
                  <a:srgbClr val="0156FF"/>
                </a:solidFill>
                <a:cs typeface="B Titr" pitchFamily="2" charset="-78"/>
              </a:rPr>
              <a:t>در صورت 10٪ کاهش افراد مجرد</a:t>
            </a:r>
          </a:p>
          <a:p>
            <a:pPr algn="justLow" rtl="1">
              <a:lnSpc>
                <a:spcPts val="3200"/>
              </a:lnSpc>
            </a:pPr>
            <a:endParaRPr lang="en-US" sz="2000" dirty="0">
              <a:solidFill>
                <a:srgbClr val="0156FF"/>
              </a:solidFill>
            </a:endParaRPr>
          </a:p>
        </p:txBody>
      </p:sp>
      <p:sp>
        <p:nvSpPr>
          <p:cNvPr id="16" name="Rounded Rectangle 15"/>
          <p:cNvSpPr/>
          <p:nvPr/>
        </p:nvSpPr>
        <p:spPr>
          <a:xfrm>
            <a:off x="5396098" y="5301208"/>
            <a:ext cx="3168352" cy="936104"/>
          </a:xfrm>
          <a:prstGeom prst="roundRect">
            <a:avLst/>
          </a:prstGeom>
          <a:solidFill>
            <a:schemeClr val="bg1"/>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Low" rtl="1">
              <a:lnSpc>
                <a:spcPts val="3200"/>
              </a:lnSpc>
            </a:pPr>
            <a:endParaRPr lang="fa-IR" sz="2000" b="1" dirty="0" smtClean="0">
              <a:solidFill>
                <a:srgbClr val="0156FF"/>
              </a:solidFill>
              <a:cs typeface="B Titr" pitchFamily="2" charset="-78"/>
            </a:endParaRPr>
          </a:p>
          <a:p>
            <a:pPr algn="ctr" rtl="1">
              <a:lnSpc>
                <a:spcPts val="3200"/>
              </a:lnSpc>
            </a:pPr>
            <a:r>
              <a:rPr lang="fa-IR" sz="2000" b="1" dirty="0" smtClean="0">
                <a:solidFill>
                  <a:srgbClr val="0156FF"/>
                </a:solidFill>
                <a:cs typeface="B Titr" pitchFamily="2" charset="-78"/>
              </a:rPr>
              <a:t>در صورت 10٪ کاهش همه موارد </a:t>
            </a:r>
          </a:p>
          <a:p>
            <a:pPr algn="ctr" rtl="1">
              <a:lnSpc>
                <a:spcPts val="3200"/>
              </a:lnSpc>
            </a:pPr>
            <a:r>
              <a:rPr lang="fa-IR" sz="2000" b="1" dirty="0" smtClean="0">
                <a:solidFill>
                  <a:srgbClr val="0156FF"/>
                </a:solidFill>
                <a:cs typeface="B Titr" pitchFamily="2" charset="-78"/>
              </a:rPr>
              <a:t>فوق</a:t>
            </a:r>
          </a:p>
          <a:p>
            <a:pPr algn="justLow" rtl="1">
              <a:lnSpc>
                <a:spcPts val="3200"/>
              </a:lnSpc>
            </a:pPr>
            <a:endParaRPr lang="en-US" sz="2000" dirty="0">
              <a:solidFill>
                <a:srgbClr val="0156FF"/>
              </a:solidFill>
            </a:endParaRPr>
          </a:p>
        </p:txBody>
      </p:sp>
      <p:sp>
        <p:nvSpPr>
          <p:cNvPr id="17" name="Rounded Rectangle 16"/>
          <p:cNvSpPr/>
          <p:nvPr/>
        </p:nvSpPr>
        <p:spPr>
          <a:xfrm>
            <a:off x="998672" y="4293096"/>
            <a:ext cx="3456385" cy="902196"/>
          </a:xfrm>
          <a:prstGeom prst="roundRect">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endParaRPr lang="fa-IR" sz="2000" b="1" dirty="0" smtClean="0">
              <a:solidFill>
                <a:srgbClr val="0156FF"/>
              </a:solidFill>
              <a:cs typeface="+mj-cs"/>
            </a:endParaRPr>
          </a:p>
          <a:p>
            <a:pPr algn="ctr">
              <a:lnSpc>
                <a:spcPts val="3200"/>
              </a:lnSpc>
            </a:pPr>
            <a:r>
              <a:rPr lang="fa-IR" sz="2400" b="1" dirty="0" smtClean="0">
                <a:solidFill>
                  <a:srgbClr val="0156FF"/>
                </a:solidFill>
                <a:cs typeface="+mj-cs"/>
              </a:rPr>
              <a:t>2/60</a:t>
            </a:r>
          </a:p>
          <a:p>
            <a:pPr algn="ctr">
              <a:lnSpc>
                <a:spcPts val="3200"/>
              </a:lnSpc>
            </a:pPr>
            <a:endParaRPr lang="en-US" sz="2000" b="1" dirty="0" smtClean="0">
              <a:solidFill>
                <a:srgbClr val="0156FF"/>
              </a:solidFill>
              <a:cs typeface="+mj-cs"/>
            </a:endParaRPr>
          </a:p>
        </p:txBody>
      </p:sp>
      <p:sp>
        <p:nvSpPr>
          <p:cNvPr id="18" name="Rounded Rectangle 17"/>
          <p:cNvSpPr/>
          <p:nvPr/>
        </p:nvSpPr>
        <p:spPr>
          <a:xfrm>
            <a:off x="971601" y="5301208"/>
            <a:ext cx="3456384" cy="936104"/>
          </a:xfrm>
          <a:prstGeom prst="roundRect">
            <a:avLst/>
          </a:prstGeom>
          <a:solidFill>
            <a:srgbClr val="FFC00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endParaRPr lang="fa-IR" sz="2000" b="1" dirty="0" smtClean="0">
              <a:solidFill>
                <a:srgbClr val="0156FF"/>
              </a:solidFill>
              <a:cs typeface="+mj-cs"/>
            </a:endParaRPr>
          </a:p>
          <a:p>
            <a:pPr algn="ctr">
              <a:lnSpc>
                <a:spcPts val="3200"/>
              </a:lnSpc>
            </a:pPr>
            <a:r>
              <a:rPr lang="fa-IR" sz="2400" b="1" dirty="0" smtClean="0">
                <a:solidFill>
                  <a:srgbClr val="0156FF"/>
                </a:solidFill>
                <a:cs typeface="+mj-cs"/>
              </a:rPr>
              <a:t>2/65</a:t>
            </a:r>
            <a:endParaRPr lang="fa-IR" sz="2000" b="1" dirty="0" smtClean="0">
              <a:solidFill>
                <a:srgbClr val="0156FF"/>
              </a:solidFill>
              <a:cs typeface="+mj-cs"/>
            </a:endParaRPr>
          </a:p>
          <a:p>
            <a:pPr algn="ctr">
              <a:lnSpc>
                <a:spcPts val="3200"/>
              </a:lnSpc>
            </a:pPr>
            <a:endParaRPr lang="en-US" sz="2000" b="1" dirty="0" smtClean="0">
              <a:solidFill>
                <a:srgbClr val="0156FF"/>
              </a:solidFill>
              <a:cs typeface="+mj-cs"/>
            </a:endParaRPr>
          </a:p>
        </p:txBody>
      </p:sp>
      <p:sp>
        <p:nvSpPr>
          <p:cNvPr id="19" name="Rounded Rectangle 18"/>
          <p:cNvSpPr/>
          <p:nvPr/>
        </p:nvSpPr>
        <p:spPr>
          <a:xfrm>
            <a:off x="5364089" y="1002757"/>
            <a:ext cx="3168352" cy="504056"/>
          </a:xfrm>
          <a:prstGeom prst="roundRect">
            <a:avLst/>
          </a:prstGeom>
          <a:solidFill>
            <a:srgbClr val="00B0F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200"/>
              </a:lnSpc>
            </a:pPr>
            <a:r>
              <a:rPr lang="fa-IR" sz="2800" b="1" dirty="0" smtClean="0">
                <a:solidFill>
                  <a:srgbClr val="0156FF"/>
                </a:solidFill>
                <a:cs typeface="B Titr" pitchFamily="2" charset="-78"/>
              </a:rPr>
              <a:t>فروض مختلف</a:t>
            </a:r>
            <a:endParaRPr lang="en-US" sz="2800" b="1" dirty="0">
              <a:solidFill>
                <a:srgbClr val="0156FF"/>
              </a:solidFill>
              <a:cs typeface="B Titr" pitchFamily="2" charset="-78"/>
            </a:endParaRPr>
          </a:p>
        </p:txBody>
      </p:sp>
    </p:spTree>
    <p:extLst>
      <p:ext uri="{BB962C8B-B14F-4D97-AF65-F5344CB8AC3E}">
        <p14:creationId xmlns:p14="http://schemas.microsoft.com/office/powerpoint/2010/main" val="2206338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548680"/>
          <a:ext cx="8784976" cy="5458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52934"/>
          </a:xfrm>
        </p:spPr>
        <p:txBody>
          <a:bodyPr>
            <a:normAutofit fontScale="90000"/>
          </a:bodyPr>
          <a:lstStyle/>
          <a:p>
            <a:pPr rtl="1"/>
            <a:r>
              <a:rPr lang="fa-IR" b="1" dirty="0" smtClean="0">
                <a:cs typeface="B Nazanin" pitchFamily="2" charset="-78"/>
              </a:rPr>
              <a:t>افزایش سن ازدواج</a:t>
            </a:r>
            <a:endParaRPr lang="en-US" b="1" dirty="0">
              <a:cs typeface="B Nazanin" pitchFamily="2" charset="-78"/>
            </a:endParaRPr>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1052736"/>
            <a:ext cx="8382000" cy="47525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51092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79512" y="548680"/>
          <a:ext cx="8784976" cy="54584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p:txBody>
          <a:bodyPr>
            <a:noAutofit/>
          </a:bodyPr>
          <a:lstStyle/>
          <a:p>
            <a:pPr algn="ctr"/>
            <a:r>
              <a:rPr lang="fa-IR" sz="4000" b="0" dirty="0" smtClean="0">
                <a:solidFill>
                  <a:schemeClr val="tx1"/>
                </a:solidFill>
                <a:cs typeface="B Titr" pitchFamily="2" charset="-78"/>
              </a:rPr>
              <a:t>روند نسبت ازدواج و طلاق های ثبت شده </a:t>
            </a:r>
            <a:br>
              <a:rPr lang="fa-IR" sz="4000" b="0" dirty="0" smtClean="0">
                <a:solidFill>
                  <a:schemeClr val="tx1"/>
                </a:solidFill>
                <a:cs typeface="B Titr" pitchFamily="2" charset="-78"/>
              </a:rPr>
            </a:br>
            <a:r>
              <a:rPr lang="fa-IR" sz="4000" b="0" dirty="0" smtClean="0">
                <a:solidFill>
                  <a:schemeClr val="tx1"/>
                </a:solidFill>
                <a:cs typeface="B Titr" pitchFamily="2" charset="-78"/>
              </a:rPr>
              <a:t> 1392-1383</a:t>
            </a:r>
            <a:endParaRPr lang="fa-IR" sz="4000" b="0" dirty="0">
              <a:solidFill>
                <a:schemeClr val="tx1"/>
              </a:solidFill>
              <a:cs typeface="B Titr" pitchFamily="2"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457200" y="2143125"/>
            <a:ext cx="8229600" cy="3983038"/>
          </a:xfrm>
        </p:spPr>
        <p:txBody>
          <a:bodyPr>
            <a:normAutofit fontScale="92500" lnSpcReduction="10000"/>
          </a:bodyPr>
          <a:lstStyle/>
          <a:p>
            <a:pPr algn="just" rtl="1" eaLnBrk="1" hangingPunct="1">
              <a:buFontTx/>
              <a:buNone/>
            </a:pPr>
            <a:r>
              <a:rPr lang="fa-IR" sz="4000" dirty="0" smtClean="0">
                <a:cs typeface="B Nazanin" pitchFamily="2" charset="-78"/>
              </a:rPr>
              <a:t>دلیل برنامه ریزی:</a:t>
            </a:r>
          </a:p>
          <a:p>
            <a:pPr algn="just"/>
            <a:r>
              <a:rPr lang="fa-IR" sz="4000" dirty="0" smtClean="0">
                <a:cs typeface="B Nazanin" pitchFamily="2" charset="-78"/>
              </a:rPr>
              <a:t>عدم آگاهی کافی زوجین در آستانه تشکیل خانواده و پس از ازدواج درباره مبانی مذهبی ازدواج، روابط زناشویی، روابط عاطفی و سلامت باروری و سلامت جنسی</a:t>
            </a:r>
          </a:p>
          <a:p>
            <a:pPr algn="just" rtl="1" eaLnBrk="1" hangingPunct="1"/>
            <a:r>
              <a:rPr lang="fa-IR" sz="4000" dirty="0" smtClean="0">
                <a:cs typeface="B Nazanin" pitchFamily="2" charset="-78"/>
              </a:rPr>
              <a:t>محدودیت تامین اطلاعات و خدمات صحیح و قابل اعتماد</a:t>
            </a:r>
            <a:endParaRPr lang="en-US" sz="4000" dirty="0" smtClean="0">
              <a:cs typeface="B Nazanin" pitchFamily="2" charset="-78"/>
            </a:endParaRPr>
          </a:p>
        </p:txBody>
      </p:sp>
      <p:sp>
        <p:nvSpPr>
          <p:cNvPr id="8194" name="Rectangle 2"/>
          <p:cNvSpPr>
            <a:spLocks noGrp="1" noChangeArrowheads="1"/>
          </p:cNvSpPr>
          <p:nvPr>
            <p:ph type="title"/>
          </p:nvPr>
        </p:nvSpPr>
        <p:spPr>
          <a:xfrm>
            <a:off x="457200" y="428625"/>
            <a:ext cx="8229600" cy="1143000"/>
          </a:xfrm>
        </p:spPr>
        <p:txBody>
          <a:bodyPr>
            <a:noAutofit/>
          </a:bodyPr>
          <a:lstStyle/>
          <a:p>
            <a:pPr algn="ctr" rtl="1" eaLnBrk="1" hangingPunct="1"/>
            <a:r>
              <a:rPr lang="fa-IR" sz="4000" b="1" dirty="0" smtClean="0">
                <a:solidFill>
                  <a:schemeClr val="tx1"/>
                </a:solidFill>
                <a:latin typeface="B Titr"/>
                <a:cs typeface="B Nazanin" pitchFamily="2" charset="-78"/>
              </a:rPr>
              <a:t>رویکرد: کاهش مشکلات خانواده ها در زمینه های سلامت و سلامت باروری:</a:t>
            </a:r>
            <a:endParaRPr lang="en-US" sz="4000" b="1" dirty="0" smtClean="0">
              <a:solidFill>
                <a:schemeClr val="tx1"/>
              </a:solidFill>
              <a:latin typeface="B Titr"/>
              <a:cs typeface="B Nazanin" pitchFamily="2"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dirty="0" smtClean="0"/>
              <a:t>جمعیت</a:t>
            </a:r>
            <a:endParaRPr lang="en-US" sz="4800" dirty="0"/>
          </a:p>
        </p:txBody>
      </p:sp>
      <p:sp>
        <p:nvSpPr>
          <p:cNvPr id="3" name="Content Placeholder 2"/>
          <p:cNvSpPr>
            <a:spLocks noGrp="1"/>
          </p:cNvSpPr>
          <p:nvPr>
            <p:ph idx="1"/>
          </p:nvPr>
        </p:nvSpPr>
        <p:spPr/>
        <p:txBody>
          <a:bodyPr>
            <a:normAutofit/>
          </a:bodyPr>
          <a:lstStyle/>
          <a:p>
            <a:pPr algn="r" rtl="1"/>
            <a:r>
              <a:rPr lang="fa-IR" sz="4800" dirty="0" smtClean="0"/>
              <a:t>موالید</a:t>
            </a:r>
          </a:p>
          <a:p>
            <a:pPr algn="r" rtl="1"/>
            <a:endParaRPr lang="fa-IR" sz="4800" dirty="0" smtClean="0"/>
          </a:p>
          <a:p>
            <a:pPr algn="r" rtl="1"/>
            <a:r>
              <a:rPr lang="fa-IR" sz="4800" dirty="0" smtClean="0"/>
              <a:t>مرگ و میر</a:t>
            </a:r>
          </a:p>
          <a:p>
            <a:pPr algn="r" rtl="1"/>
            <a:endParaRPr lang="fa-IR" sz="4800" dirty="0" smtClean="0"/>
          </a:p>
          <a:p>
            <a:pPr algn="r" rtl="1"/>
            <a:r>
              <a:rPr lang="fa-IR" sz="4800" dirty="0" smtClean="0"/>
              <a:t> مهاجرت</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71800" y="0"/>
            <a:ext cx="6372200" cy="6357958"/>
          </a:xfrm>
        </p:spPr>
        <p:txBody>
          <a:bodyPr>
            <a:normAutofit lnSpcReduction="10000"/>
          </a:bodyPr>
          <a:lstStyle/>
          <a:p>
            <a:pPr lvl="0"/>
            <a:r>
              <a:rPr lang="fa-IR" sz="2800" dirty="0" smtClean="0">
                <a:cs typeface="B Nazanin" pitchFamily="2" charset="-78"/>
              </a:rPr>
              <a:t>تقویت و ارتقای برنامه آ</a:t>
            </a:r>
            <a:r>
              <a:rPr lang="fa-IR" sz="2800" b="1" dirty="0" smtClean="0">
                <a:cs typeface="B Nazanin" pitchFamily="2" charset="-78"/>
              </a:rPr>
              <a:t>موزش هنگام ازدواج </a:t>
            </a:r>
            <a:r>
              <a:rPr lang="fa-IR" sz="2800" dirty="0" smtClean="0">
                <a:cs typeface="B Nazanin" pitchFamily="2" charset="-78"/>
              </a:rPr>
              <a:t>با رویکرد روابط عاطفی و اجتماعی فرزند آوری و روابط زناشويي</a:t>
            </a:r>
          </a:p>
          <a:p>
            <a:pPr lvl="0"/>
            <a:endParaRPr lang="fa-IR" sz="2800" dirty="0" smtClean="0">
              <a:cs typeface="B Nazanin" pitchFamily="2" charset="-78"/>
            </a:endParaRPr>
          </a:p>
          <a:p>
            <a:r>
              <a:rPr lang="fa-IR" sz="2800" dirty="0" smtClean="0">
                <a:cs typeface="B Nazanin" pitchFamily="2" charset="-78"/>
              </a:rPr>
              <a:t>تدوين و استاندارد سازي برنامه آموزش و مشاوره </a:t>
            </a:r>
            <a:r>
              <a:rPr lang="fa-IR" sz="2800" b="1" u="sng" dirty="0" smtClean="0">
                <a:cs typeface="B Nazanin" pitchFamily="2" charset="-78"/>
              </a:rPr>
              <a:t>پس از ازدواج </a:t>
            </a:r>
            <a:r>
              <a:rPr lang="fa-IR" sz="2800" dirty="0" smtClean="0">
                <a:cs typeface="B Nazanin" pitchFamily="2" charset="-78"/>
              </a:rPr>
              <a:t>با رويكرد حل مشكلات زوجين در ابتداي زندگي زناشويي و پس از آن</a:t>
            </a:r>
          </a:p>
          <a:p>
            <a:endParaRPr lang="fa-IR" sz="2800" dirty="0" smtClean="0">
              <a:cs typeface="B Nazanin" pitchFamily="2" charset="-78"/>
            </a:endParaRPr>
          </a:p>
          <a:p>
            <a:pPr lvl="0" algn="just"/>
            <a:r>
              <a:rPr lang="fa-IR" sz="2800" dirty="0" smtClean="0">
                <a:cs typeface="B Nazanin" pitchFamily="2" charset="-78"/>
              </a:rPr>
              <a:t>توانمند سازي گروه زوجین پس از ازدواج در زمينه سلامت جنسي با رعايت چارچوب هاي مذهبي، فرهنگي و اجتماعي</a:t>
            </a:r>
          </a:p>
          <a:p>
            <a:pPr lvl="0" algn="just"/>
            <a:endParaRPr lang="fa-IR" sz="2800" dirty="0" smtClean="0">
              <a:cs typeface="B Nazanin" pitchFamily="2" charset="-78"/>
            </a:endParaRPr>
          </a:p>
          <a:p>
            <a:pPr lvl="0" algn="just"/>
            <a:r>
              <a:rPr lang="fa-IR" sz="2800" dirty="0" smtClean="0">
                <a:cs typeface="B Nazanin" pitchFamily="2" charset="-78"/>
              </a:rPr>
              <a:t>ترويج مفاهيم آموزشي اهميت فرزند آوري سالم و زمان مناسب فرزند آوری ،اجتناب از تك فرزندي در جامعه</a:t>
            </a:r>
          </a:p>
        </p:txBody>
      </p:sp>
      <p:pic>
        <p:nvPicPr>
          <p:cNvPr id="4" name="Picture 2" descr="C:\Documents and Settings\pishgiri\My Documents\My Pictures\67dveq0.jpg"/>
          <p:cNvPicPr>
            <a:picLocks noChangeAspect="1" noChangeArrowheads="1"/>
          </p:cNvPicPr>
          <p:nvPr/>
        </p:nvPicPr>
        <p:blipFill>
          <a:blip r:embed="rId3" cstate="print"/>
          <a:srcRect/>
          <a:stretch>
            <a:fillRect/>
          </a:stretch>
        </p:blipFill>
        <p:spPr bwMode="auto">
          <a:xfrm>
            <a:off x="0" y="1"/>
            <a:ext cx="2771800" cy="5786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lgn="just" rtl="1"/>
            <a:r>
              <a:rPr lang="fa-IR" sz="4000" dirty="0" smtClean="0">
                <a:cs typeface="B Nazanin"/>
              </a:rPr>
              <a:t>فرهنگ سازي در جهت کاهش میانگین سن ازدواج</a:t>
            </a:r>
          </a:p>
          <a:p>
            <a:pPr lvl="0" algn="just" rtl="1">
              <a:buNone/>
            </a:pPr>
            <a:endParaRPr lang="en-US" sz="4000" dirty="0" smtClean="0">
              <a:cs typeface="B Nazanin"/>
            </a:endParaRPr>
          </a:p>
          <a:p>
            <a:pPr lvl="0" algn="just" rtl="1"/>
            <a:r>
              <a:rPr lang="fa-IR" sz="4000" dirty="0" smtClean="0">
                <a:cs typeface="B Nazanin"/>
              </a:rPr>
              <a:t>تدوين برنامه آموزش هاي قبل از ازدواج در خصوص تمایل به ازدواج و ارزش های زندگی مشترک</a:t>
            </a:r>
          </a:p>
          <a:p>
            <a:pPr lvl="0" algn="just" rtl="1">
              <a:buNone/>
            </a:pPr>
            <a:endParaRPr lang="en-US" sz="4000" dirty="0" smtClean="0">
              <a:cs typeface="B Nazanin"/>
            </a:endParaRPr>
          </a:p>
          <a:p>
            <a:pPr lvl="0" algn="just" rtl="1"/>
            <a:r>
              <a:rPr lang="fa-IR" sz="4000" dirty="0" smtClean="0">
                <a:cs typeface="B Nazanin"/>
              </a:rPr>
              <a:t>استفاده از ظرفيت هاي موجود (معتمدين محلي، نشست هاي مذهبي ...) به منظور ايجاد زمينه مناسب براي ازدواج </a:t>
            </a:r>
            <a:endParaRPr lang="en-US" sz="4000" dirty="0" smtClean="0">
              <a:cs typeface="B Nazanin"/>
            </a:endParaRPr>
          </a:p>
          <a:p>
            <a:pPr algn="just"/>
            <a:endParaRPr lang="fa-IR" dirty="0">
              <a:cs typeface="B Nazanin" pitchFamily="2" charset="-78"/>
            </a:endParaRPr>
          </a:p>
        </p:txBody>
      </p:sp>
      <p:sp>
        <p:nvSpPr>
          <p:cNvPr id="2" name="Title 1"/>
          <p:cNvSpPr>
            <a:spLocks noGrp="1"/>
          </p:cNvSpPr>
          <p:nvPr>
            <p:ph type="title"/>
          </p:nvPr>
        </p:nvSpPr>
        <p:spPr>
          <a:xfrm>
            <a:off x="457200" y="0"/>
            <a:ext cx="8229600" cy="1417638"/>
          </a:xfrm>
        </p:spPr>
        <p:txBody>
          <a:bodyPr>
            <a:normAutofit fontScale="90000"/>
          </a:bodyPr>
          <a:lstStyle/>
          <a:p>
            <a:pPr rtl="1"/>
            <a:r>
              <a:rPr lang="fa-IR" dirty="0" smtClean="0">
                <a:solidFill>
                  <a:schemeClr val="tx1"/>
                </a:solidFill>
              </a:rPr>
              <a:t> </a:t>
            </a:r>
            <a:r>
              <a:rPr lang="en-US" dirty="0" smtClean="0">
                <a:solidFill>
                  <a:schemeClr val="tx1"/>
                </a:solidFill>
              </a:rPr>
              <a:t/>
            </a:r>
            <a:br>
              <a:rPr lang="en-US" dirty="0" smtClean="0">
                <a:solidFill>
                  <a:schemeClr val="tx1"/>
                </a:solidFill>
              </a:rPr>
            </a:br>
            <a:r>
              <a:rPr lang="fa-IR" dirty="0" smtClean="0">
                <a:solidFill>
                  <a:schemeClr val="tx1"/>
                </a:solidFill>
              </a:rPr>
              <a:t/>
            </a:r>
            <a:br>
              <a:rPr lang="fa-IR" dirty="0" smtClean="0">
                <a:solidFill>
                  <a:schemeClr val="tx1"/>
                </a:solidFill>
              </a:rPr>
            </a:br>
            <a:r>
              <a:rPr lang="fa-IR" sz="4400" b="1" dirty="0" smtClean="0">
                <a:solidFill>
                  <a:schemeClr val="tx1"/>
                </a:solidFill>
                <a:cs typeface="B Nazanin" pitchFamily="2" charset="-78"/>
              </a:rPr>
              <a:t>تلاش در راستاي متناسب سازي سن ازدواج</a:t>
            </a:r>
            <a:r>
              <a:rPr lang="en-US" dirty="0" smtClean="0">
                <a:solidFill>
                  <a:schemeClr val="tx1"/>
                </a:solidFill>
                <a:cs typeface="B Nazanin" pitchFamily="2" charset="-78"/>
              </a:rPr>
              <a:t/>
            </a:r>
            <a:br>
              <a:rPr lang="en-US" dirty="0" smtClean="0">
                <a:solidFill>
                  <a:schemeClr val="tx1"/>
                </a:solidFill>
                <a:cs typeface="B Nazanin" pitchFamily="2" charset="-78"/>
              </a:rPr>
            </a:br>
            <a:r>
              <a:rPr lang="en-US" dirty="0" smtClean="0">
                <a:solidFill>
                  <a:schemeClr val="tx1"/>
                </a:solidFill>
              </a:rPr>
              <a:t/>
            </a:r>
            <a:br>
              <a:rPr lang="en-US" dirty="0" smtClean="0">
                <a:solidFill>
                  <a:schemeClr val="tx1"/>
                </a:solidFill>
              </a:rPr>
            </a:br>
            <a:endParaRPr lang="fa-IR"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a:off x="990600" y="0"/>
            <a:ext cx="81534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08720"/>
            <a:ext cx="8229600" cy="1080120"/>
          </a:xfrm>
        </p:spPr>
        <p:txBody>
          <a:bodyPr>
            <a:noAutofit/>
          </a:bodyPr>
          <a:lstStyle/>
          <a:p>
            <a:pPr algn="ctr"/>
            <a:r>
              <a:rPr lang="fa-IR" sz="6600" dirty="0" smtClean="0"/>
              <a:t>مهاجرت</a:t>
            </a:r>
            <a:endParaRPr lang="fa-IR" sz="6600" dirty="0"/>
          </a:p>
        </p:txBody>
      </p:sp>
      <p:sp>
        <p:nvSpPr>
          <p:cNvPr id="3074" name="AutoShape 2" descr="https://encrypted-tbn0.gstatic.com/images?q=tbn:ANd9GcTB9xDqNEGSCu2gvZ1W1d5qX27T4nu-YuYnNLuFmtZ2S0NmXYyM"/>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a-IR"/>
          </a:p>
        </p:txBody>
      </p:sp>
      <p:pic>
        <p:nvPicPr>
          <p:cNvPr id="3076" name="Picture 4" descr="https://encrypted-tbn0.gstatic.com/images?q=tbn:ANd9GcTB9xDqNEGSCu2gvZ1W1d5qX27T4nu-YuYnNLuFmtZ2S0NmXYyM"/>
          <p:cNvPicPr>
            <a:picLocks noChangeAspect="1" noChangeArrowheads="1"/>
          </p:cNvPicPr>
          <p:nvPr/>
        </p:nvPicPr>
        <p:blipFill>
          <a:blip r:embed="rId3" cstate="print"/>
          <a:srcRect/>
          <a:stretch>
            <a:fillRect/>
          </a:stretch>
        </p:blipFill>
        <p:spPr bwMode="auto">
          <a:xfrm>
            <a:off x="467544" y="1988840"/>
            <a:ext cx="8352928" cy="4176464"/>
          </a:xfrm>
          <a:prstGeom prst="rect">
            <a:avLst/>
          </a:prstGeom>
          <a:noFill/>
        </p:spPr>
      </p:pic>
      <p:pic>
        <p:nvPicPr>
          <p:cNvPr id="5" name="Picture 2" descr="https://encrypted-tbn0.gstatic.com/images?q=tbn:ANd9GcRH9OWEfrmZ6yi3QQoinpQOEFXhbaF4_9zHXG6SJzM1j9_KbqLUyw"/>
          <p:cNvPicPr>
            <a:picLocks noChangeAspect="1" noChangeArrowheads="1"/>
          </p:cNvPicPr>
          <p:nvPr/>
        </p:nvPicPr>
        <p:blipFill>
          <a:blip r:embed="rId4" cstate="print"/>
          <a:srcRect/>
          <a:stretch>
            <a:fillRect/>
          </a:stretch>
        </p:blipFill>
        <p:spPr bwMode="auto">
          <a:xfrm>
            <a:off x="539552" y="548680"/>
            <a:ext cx="2376264" cy="1334043"/>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smtClean="0"/>
              <a:t>مهاجرت بین المللی</a:t>
            </a:r>
            <a:endParaRPr lang="en-US" dirty="0"/>
          </a:p>
        </p:txBody>
      </p:sp>
      <p:sp>
        <p:nvSpPr>
          <p:cNvPr id="3" name="Content Placeholder 2"/>
          <p:cNvSpPr>
            <a:spLocks noGrp="1"/>
          </p:cNvSpPr>
          <p:nvPr>
            <p:ph idx="1"/>
          </p:nvPr>
        </p:nvSpPr>
        <p:spPr/>
        <p:txBody>
          <a:bodyPr>
            <a:normAutofit lnSpcReduction="10000"/>
          </a:bodyPr>
          <a:lstStyle/>
          <a:p>
            <a:pPr algn="r" rtl="1"/>
            <a:endParaRPr lang="fa-IR" dirty="0" smtClean="0"/>
          </a:p>
          <a:p>
            <a:pPr algn="r" rtl="1"/>
            <a:r>
              <a:rPr lang="fa-IR" sz="3600" b="1" dirty="0" smtClean="0"/>
              <a:t>مشکل نبود داده</a:t>
            </a:r>
          </a:p>
          <a:p>
            <a:pPr algn="r" rtl="1"/>
            <a:endParaRPr lang="fa-IR" sz="3600" b="1" dirty="0" smtClean="0"/>
          </a:p>
          <a:p>
            <a:pPr algn="r" rtl="1"/>
            <a:r>
              <a:rPr lang="fa-IR" sz="3600" b="1" dirty="0" smtClean="0"/>
              <a:t>خروج ایرانیان با تحصیلات و سرمایه انسانی بالا </a:t>
            </a:r>
          </a:p>
          <a:p>
            <a:pPr algn="r" rtl="1"/>
            <a:endParaRPr lang="fa-IR" sz="3600" b="1" dirty="0" smtClean="0"/>
          </a:p>
          <a:p>
            <a:pPr algn="r" rtl="1"/>
            <a:r>
              <a:rPr lang="fa-IR" sz="3600" b="1" dirty="0" smtClean="0"/>
              <a:t>ورود مهاجرین با سرمایه انسانی پایین (تحصیلات پایین) </a:t>
            </a:r>
          </a:p>
          <a:p>
            <a:pPr algn="r" rtl="1"/>
            <a:endParaRPr lang="fa-IR" dirty="0" smtClean="0"/>
          </a:p>
          <a:p>
            <a:pPr algn="r" rtl="1"/>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08720"/>
            <a:ext cx="8229600" cy="1584176"/>
          </a:xfrm>
        </p:spPr>
        <p:txBody>
          <a:bodyPr>
            <a:noAutofit/>
          </a:bodyPr>
          <a:lstStyle/>
          <a:p>
            <a:pPr algn="ctr"/>
            <a:r>
              <a:rPr lang="fa-IR" sz="6600" dirty="0" smtClean="0"/>
              <a:t>مرگ و میر</a:t>
            </a:r>
            <a:br>
              <a:rPr lang="fa-IR" sz="6600" dirty="0" smtClean="0"/>
            </a:br>
            <a:endParaRPr lang="fa-IR" sz="6600" dirty="0"/>
          </a:p>
        </p:txBody>
      </p:sp>
      <p:pic>
        <p:nvPicPr>
          <p:cNvPr id="5122" name="Picture 2" descr="http://cdn.akairan.com/akairan/ravanpezshk/images/img/f14f04.jpg"/>
          <p:cNvPicPr>
            <a:picLocks noChangeAspect="1" noChangeArrowheads="1"/>
          </p:cNvPicPr>
          <p:nvPr/>
        </p:nvPicPr>
        <p:blipFill>
          <a:blip r:embed="rId2" cstate="print"/>
          <a:srcRect/>
          <a:stretch>
            <a:fillRect/>
          </a:stretch>
        </p:blipFill>
        <p:spPr bwMode="auto">
          <a:xfrm>
            <a:off x="251520" y="1700808"/>
            <a:ext cx="8640960" cy="446449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p>
            <a:pPr algn="ctr" rtl="1"/>
            <a:r>
              <a:rPr lang="fa-IR" sz="2800" dirty="0" smtClean="0"/>
              <a:t>میزان‌های ویژه سنی مرگ‌ومیر هموارشده (نمایش لگاریتمی) در ایران در فاصله سال‌های 1375 تا 1390</a:t>
            </a:r>
            <a:endParaRPr lang="en-US" sz="2800" dirty="0"/>
          </a:p>
        </p:txBody>
      </p:sp>
      <p:pic>
        <p:nvPicPr>
          <p:cNvPr id="4" name="Picture 3"/>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p>
            <a:pPr algn="ctr" rtl="1"/>
            <a:r>
              <a:rPr lang="fa-IR" sz="2800" dirty="0" smtClean="0"/>
              <a:t>میزان‌های ویژه سنی مرگ‌ومیر هموارشده (نمایش لگاریتمی) در ایران در فاصله سال‌های 1375 تا 1390</a:t>
            </a:r>
            <a:endParaRPr lang="en-US" sz="2800" dirty="0"/>
          </a:p>
        </p:txBody>
      </p:sp>
      <p:pic>
        <p:nvPicPr>
          <p:cNvPr id="5" name="Picture 4"/>
          <p:cNvPicPr/>
          <p:nvPr/>
        </p:nvPicPr>
        <p:blipFill>
          <a:blip r:embed="rId2" cstate="print"/>
          <a:srcRect/>
          <a:stretch>
            <a:fillRect/>
          </a:stretch>
        </p:blipFill>
        <p:spPr bwMode="auto">
          <a:xfrm>
            <a:off x="0" y="1219200"/>
            <a:ext cx="9144000"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p>
            <a:pPr algn="ctr" rtl="1"/>
            <a:r>
              <a:rPr lang="fa-IR" sz="2800" dirty="0" smtClean="0"/>
              <a:t>امیدزندگی در بدو تولد در ایران در فاصله سال‌های 1375 تا 1390</a:t>
            </a:r>
            <a:endParaRPr lang="en-US" sz="2800" dirty="0"/>
          </a:p>
        </p:txBody>
      </p:sp>
      <p:pic>
        <p:nvPicPr>
          <p:cNvPr id="4" name="Picture 3"/>
          <p:cNvPicPr/>
          <p:nvPr/>
        </p:nvPicPr>
        <p:blipFill>
          <a:blip r:embed="rId2" cstate="print"/>
          <a:srcRect/>
          <a:stretch>
            <a:fillRect/>
          </a:stretch>
        </p:blipFill>
        <p:spPr bwMode="auto">
          <a:xfrm>
            <a:off x="0" y="1164431"/>
            <a:ext cx="9144000" cy="52363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990600"/>
          </a:xfrm>
        </p:spPr>
        <p:txBody>
          <a:bodyPr>
            <a:normAutofit/>
          </a:bodyPr>
          <a:lstStyle/>
          <a:p>
            <a:pPr algn="ctr" rtl="1"/>
            <a:r>
              <a:rPr lang="fa-IR" sz="2800" dirty="0" smtClean="0"/>
              <a:t>امیدزندگی در بدو تولد در ایران در فاصله سال‌های 1375 تا 1390</a:t>
            </a:r>
            <a:endParaRPr lang="en-US" sz="2800" dirty="0"/>
          </a:p>
        </p:txBody>
      </p:sp>
      <p:pic>
        <p:nvPicPr>
          <p:cNvPr id="5" name="Picture 4"/>
          <p:cNvPicPr/>
          <p:nvPr/>
        </p:nvPicPr>
        <p:blipFill>
          <a:blip r:embed="rId2" cstate="print"/>
          <a:srcRect/>
          <a:stretch>
            <a:fillRect/>
          </a:stretch>
        </p:blipFill>
        <p:spPr bwMode="auto">
          <a:xfrm>
            <a:off x="0" y="1066800"/>
            <a:ext cx="91440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868362"/>
          </a:xfrm>
        </p:spPr>
        <p:txBody>
          <a:bodyPr>
            <a:normAutofit/>
          </a:bodyPr>
          <a:lstStyle/>
          <a:p>
            <a:pPr algn="ctr" rtl="1"/>
            <a:r>
              <a:rPr lang="fa-IR" sz="4000" dirty="0" smtClean="0"/>
              <a:t>روند تغییرات جمعیت جهان</a:t>
            </a:r>
            <a:endParaRPr lang="en-US" sz="4000" dirty="0"/>
          </a:p>
        </p:txBody>
      </p:sp>
      <p:sp>
        <p:nvSpPr>
          <p:cNvPr id="3" name="Content Placeholder 2"/>
          <p:cNvSpPr>
            <a:spLocks noGrp="1"/>
          </p:cNvSpPr>
          <p:nvPr>
            <p:ph idx="1"/>
          </p:nvPr>
        </p:nvSpPr>
        <p:spPr/>
        <p:txBody>
          <a:bodyPr/>
          <a:lstStyle/>
          <a:p>
            <a:endParaRPr lang="en-US"/>
          </a:p>
        </p:txBody>
      </p:sp>
      <p:pic>
        <p:nvPicPr>
          <p:cNvPr id="1026" name="Picture 2" descr="http://www.historyfuturenow.com/wp/wp-content/uploads/2012/11/populationgrowthhistory2.jpg"/>
          <p:cNvPicPr>
            <a:picLocks noChangeAspect="1" noChangeArrowheads="1"/>
          </p:cNvPicPr>
          <p:nvPr/>
        </p:nvPicPr>
        <p:blipFill>
          <a:blip r:embed="rId2" cstate="print"/>
          <a:srcRect/>
          <a:stretch>
            <a:fillRect/>
          </a:stretch>
        </p:blipFill>
        <p:spPr bwMode="auto">
          <a:xfrm>
            <a:off x="0" y="1219200"/>
            <a:ext cx="9144000" cy="5562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rtl="1"/>
            <a:r>
              <a:rPr lang="fa-IR" sz="4800" b="1" dirty="0" smtClean="0">
                <a:solidFill>
                  <a:srgbClr val="FFC000"/>
                </a:solidFill>
                <a:cs typeface="B Nazanin" panose="00000400000000000000" pitchFamily="2" charset="-78"/>
              </a:rPr>
              <a:t>روند تغییرات میزان باروري كل</a:t>
            </a:r>
            <a:endParaRPr lang="en-US" sz="4800" dirty="0">
              <a:solidFill>
                <a:srgbClr val="FFC000"/>
              </a:solidFill>
              <a:cs typeface="B Nazanin" panose="00000400000000000000" pitchFamily="2" charset="-78"/>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5788" y="1371600"/>
            <a:ext cx="7972425"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848600" y="4081790"/>
            <a:ext cx="381000" cy="261610"/>
          </a:xfrm>
          <a:prstGeom prst="rect">
            <a:avLst/>
          </a:prstGeom>
          <a:solidFill>
            <a:srgbClr val="92D050"/>
          </a:solidFill>
        </p:spPr>
        <p:txBody>
          <a:bodyPr wrap="square" rtlCol="0">
            <a:spAutoFit/>
          </a:bodyPr>
          <a:lstStyle/>
          <a:p>
            <a:r>
              <a:rPr lang="fa-IR" sz="1100" dirty="0" smtClean="0"/>
              <a:t>1.8</a:t>
            </a:r>
            <a:endParaRPr lang="en-US" sz="1100" dirty="0"/>
          </a:p>
        </p:txBody>
      </p:sp>
      <p:sp>
        <p:nvSpPr>
          <p:cNvPr id="7" name="Slide Number Placeholder 6"/>
          <p:cNvSpPr>
            <a:spLocks noGrp="1"/>
          </p:cNvSpPr>
          <p:nvPr>
            <p:ph type="sldNum" sz="quarter" idx="12"/>
          </p:nvPr>
        </p:nvSpPr>
        <p:spPr/>
        <p:txBody>
          <a:bodyPr/>
          <a:lstStyle/>
          <a:p>
            <a:fld id="{B47256E6-2FBC-457D-986F-9922748A6919}" type="slidenum">
              <a:rPr lang="en-US" smtClean="0"/>
              <a:pPr/>
              <a:t>30</a:t>
            </a:fld>
            <a:endParaRPr lang="en-US"/>
          </a:p>
        </p:txBody>
      </p:sp>
    </p:spTree>
    <p:extLst>
      <p:ext uri="{BB962C8B-B14F-4D97-AF65-F5344CB8AC3E}">
        <p14:creationId xmlns:p14="http://schemas.microsoft.com/office/powerpoint/2010/main" val="7997404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srcRect/>
          <a:stretch>
            <a:fillRect/>
          </a:stretch>
        </p:blipFill>
        <p:spPr bwMode="auto">
          <a:xfrm>
            <a:off x="0" y="0"/>
            <a:ext cx="9144000" cy="6827198"/>
          </a:xfrm>
          <a:prstGeom prst="rect">
            <a:avLst/>
          </a:prstGeom>
          <a:noFill/>
          <a:ln w="9525">
            <a:noFill/>
            <a:miter lim="800000"/>
            <a:headEnd/>
            <a:tailEnd/>
          </a:ln>
          <a:effectLst/>
        </p:spPr>
      </p:pic>
    </p:spTree>
  </p:cSld>
  <p:clrMapOvr>
    <a:masterClrMapping/>
  </p:clrMapOvr>
  <p:transition spd="med">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nvGraphicFramePr>
        <p:xfrm>
          <a:off x="241653" y="289278"/>
          <a:ext cx="8660694" cy="62794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دلالت های سیاستی تغییرات باروری</a:t>
            </a:r>
            <a:endParaRPr lang="en-US" dirty="0"/>
          </a:p>
        </p:txBody>
      </p:sp>
      <p:sp>
        <p:nvSpPr>
          <p:cNvPr id="3" name="Content Placeholder 2"/>
          <p:cNvSpPr>
            <a:spLocks noGrp="1"/>
          </p:cNvSpPr>
          <p:nvPr>
            <p:ph idx="1"/>
          </p:nvPr>
        </p:nvSpPr>
        <p:spPr/>
        <p:txBody>
          <a:bodyPr>
            <a:normAutofit/>
          </a:bodyPr>
          <a:lstStyle/>
          <a:p>
            <a:pPr algn="r" rtl="1"/>
            <a:r>
              <a:rPr lang="fa-IR" dirty="0" smtClean="0"/>
              <a:t>با کاهش باروری به زیر نرخ جانشینی، به منظور جلوگیری از رشد منفی جمعیت (در آینده)، یکسری مداخلات لازم است.</a:t>
            </a:r>
          </a:p>
          <a:p>
            <a:pPr algn="r" rtl="1"/>
            <a:endParaRPr lang="fa-IR" dirty="0" smtClean="0"/>
          </a:p>
          <a:p>
            <a:pPr algn="r" rtl="1"/>
            <a:r>
              <a:rPr lang="fa-IR" dirty="0" smtClean="0"/>
              <a:t>اگر شرایط اقتصادی-اجتماعی مطلوب نباشد، زنانی که فرزندآوری را به تعویق انداخته اند، ممکن است هیچ وقت ”بدهی جمعیتی“ خود را پرداخت نکنند.</a:t>
            </a:r>
          </a:p>
        </p:txBody>
      </p:sp>
    </p:spTree>
  </p:cSld>
  <p:clrMapOvr>
    <a:masterClrMapping/>
  </p:clrMapOvr>
  <p:transition spd="med">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دلالت های سیاستی تغییرات باروری</a:t>
            </a:r>
            <a:endParaRPr lang="en-US" dirty="0"/>
          </a:p>
        </p:txBody>
      </p:sp>
      <p:sp>
        <p:nvSpPr>
          <p:cNvPr id="3" name="Content Placeholder 2"/>
          <p:cNvSpPr>
            <a:spLocks noGrp="1"/>
          </p:cNvSpPr>
          <p:nvPr>
            <p:ph idx="1"/>
          </p:nvPr>
        </p:nvSpPr>
        <p:spPr>
          <a:xfrm>
            <a:off x="395536" y="1447800"/>
            <a:ext cx="8538152" cy="5410200"/>
          </a:xfrm>
        </p:spPr>
        <p:txBody>
          <a:bodyPr>
            <a:normAutofit/>
          </a:bodyPr>
          <a:lstStyle/>
          <a:p>
            <a:pPr algn="r" rtl="1"/>
            <a:r>
              <a:rPr lang="fa-IR" sz="3200" dirty="0" smtClean="0"/>
              <a:t>سیاست های مبتنی بر افزایش جمعیت و باروری باید شامل بسته ایی از سیاست های مختلف مانند:</a:t>
            </a:r>
          </a:p>
          <a:p>
            <a:pPr lvl="1" algn="r" rtl="1"/>
            <a:r>
              <a:rPr lang="fa-IR" sz="2800" dirty="0" smtClean="0"/>
              <a:t>بهبود شرایط اقتصادی-اجتماعی</a:t>
            </a:r>
          </a:p>
          <a:p>
            <a:pPr lvl="1" algn="r" rtl="1"/>
            <a:r>
              <a:rPr lang="fa-IR" sz="2800" dirty="0" smtClean="0"/>
              <a:t>اشتغال، بیکاری، و امنیت شغلی</a:t>
            </a:r>
          </a:p>
          <a:p>
            <a:pPr lvl="1" algn="r" rtl="1"/>
            <a:r>
              <a:rPr lang="fa-IR" sz="2800" dirty="0" smtClean="0"/>
              <a:t>ازدواج</a:t>
            </a:r>
          </a:p>
          <a:p>
            <a:pPr lvl="1" algn="r" rtl="1"/>
            <a:r>
              <a:rPr lang="fa-IR" sz="2800" dirty="0" smtClean="0"/>
              <a:t>فرزندآوری خواسته</a:t>
            </a:r>
          </a:p>
          <a:p>
            <a:pPr lvl="1" algn="r" rtl="1"/>
            <a:r>
              <a:rPr lang="fa-IR" sz="2800" dirty="0" smtClean="0"/>
              <a:t>مسکن</a:t>
            </a:r>
          </a:p>
          <a:p>
            <a:pPr lvl="1" algn="r" rtl="1"/>
            <a:r>
              <a:rPr lang="fa-IR" sz="2800" dirty="0" smtClean="0"/>
              <a:t>نگهداری از کودکان (مهد کودک ها)</a:t>
            </a:r>
          </a:p>
          <a:p>
            <a:pPr lvl="1" algn="r" rtl="1"/>
            <a:r>
              <a:rPr lang="fa-IR" sz="2800" dirty="0" smtClean="0"/>
              <a:t>حمایت های اجتماعی</a:t>
            </a:r>
          </a:p>
          <a:p>
            <a:pPr lvl="1" algn="r" rtl="1"/>
            <a:r>
              <a:rPr lang="fa-IR" sz="2800" dirty="0" smtClean="0"/>
              <a:t>کاهش مرگ ومیر</a:t>
            </a:r>
          </a:p>
          <a:p>
            <a:pPr lvl="1" algn="r" rtl="1"/>
            <a:r>
              <a:rPr lang="fa-IR" sz="2800" dirty="0" smtClean="0"/>
              <a:t>کاهش مهاجرت نیروی کار باسواد</a:t>
            </a:r>
          </a:p>
          <a:p>
            <a:pPr lvl="1" algn="r" rtl="1"/>
            <a:endParaRPr lang="fa-IR" dirty="0" smtClean="0"/>
          </a:p>
          <a:p>
            <a:pPr lvl="1" algn="r" rtl="1"/>
            <a:endParaRPr lang="fa-IR" dirty="0" smtClean="0"/>
          </a:p>
          <a:p>
            <a:pPr lvl="1" algn="r" rtl="1"/>
            <a:endParaRPr lang="fa-IR" dirty="0" smtClean="0"/>
          </a:p>
        </p:txBody>
      </p:sp>
    </p:spTree>
  </p:cSld>
  <p:clrMapOvr>
    <a:masterClrMapping/>
  </p:clrMapOvr>
  <p:transition spd="med">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Child Mortality by age of Mother</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a:blip r:embed="rId2" cstate="print"/>
          <a:srcRect/>
          <a:stretch>
            <a:fillRect/>
          </a:stretch>
        </p:blipFill>
        <p:spPr>
          <a:xfrm>
            <a:off x="323850" y="1219200"/>
            <a:ext cx="8424863" cy="5689600"/>
          </a:xfrm>
          <a:prstGeom prst="rect">
            <a:avLst/>
          </a:prstGeom>
          <a:noFill/>
        </p:spPr>
      </p:pic>
    </p:spTree>
  </p:cSld>
  <p:clrMapOvr>
    <a:masterClrMapping/>
  </p:clrMapOvr>
  <p:transition spd="med">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324088" cy="1143000"/>
          </a:xfrm>
        </p:spPr>
        <p:txBody>
          <a:bodyPr>
            <a:normAutofit fontScale="90000"/>
          </a:bodyPr>
          <a:lstStyle/>
          <a:p>
            <a:pPr algn="ctr"/>
            <a:r>
              <a:rPr lang="en-US" dirty="0" smtClean="0"/>
              <a:t>Child mortality and number of children</a:t>
            </a:r>
            <a:endParaRPr lang="en-US" dirty="0"/>
          </a:p>
        </p:txBody>
      </p:sp>
      <p:sp>
        <p:nvSpPr>
          <p:cNvPr id="3" name="Content Placeholder 2"/>
          <p:cNvSpPr>
            <a:spLocks noGrp="1"/>
          </p:cNvSpPr>
          <p:nvPr>
            <p:ph idx="1"/>
          </p:nvPr>
        </p:nvSpPr>
        <p:spPr/>
        <p:txBody>
          <a:bodyPr/>
          <a:lstStyle/>
          <a:p>
            <a:endParaRPr lang="en-US"/>
          </a:p>
        </p:txBody>
      </p:sp>
      <p:pic>
        <p:nvPicPr>
          <p:cNvPr id="4" name="Picture 2" descr="clip_image002"/>
          <p:cNvPicPr preferRelativeResize="0">
            <a:picLocks noRot="1" noChangeArrowheads="1" noChangeShapeType="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1530350"/>
            <a:ext cx="7916862" cy="5327650"/>
          </a:xfrm>
          <a:prstGeom prst="rect">
            <a:avLst/>
          </a:prstGeom>
          <a:noFill/>
          <a:ln w="1">
            <a:miter lim="800000"/>
            <a:headEnd/>
            <a:tailEnd/>
          </a:ln>
        </p:spPr>
      </p:pic>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866888" cy="1143000"/>
          </a:xfrm>
        </p:spPr>
        <p:txBody>
          <a:bodyPr>
            <a:noAutofit/>
          </a:bodyPr>
          <a:lstStyle/>
          <a:p>
            <a:pPr rtl="1"/>
            <a:r>
              <a:rPr lang="fa-IR" sz="4200" b="1" dirty="0" smtClean="0">
                <a:solidFill>
                  <a:srgbClr val="FFC000"/>
                </a:solidFill>
                <a:cs typeface="B Nazanin" panose="00000400000000000000" pitchFamily="2" charset="-78"/>
              </a:rPr>
              <a:t>تغییرات جمعیت ایران در 100 سال گذشته</a:t>
            </a:r>
            <a:endParaRPr lang="en-US" sz="4200" b="1" dirty="0">
              <a:solidFill>
                <a:srgbClr val="FFC000"/>
              </a:solidFill>
              <a:cs typeface="B Nazanin" panose="00000400000000000000" pitchFamily="2" charset="-78"/>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53" y="1219200"/>
            <a:ext cx="9112347" cy="5535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B47256E6-2FBC-457D-986F-9922748A6919}" type="slidenum">
              <a:rPr lang="en-US" smtClean="0"/>
              <a:pPr/>
              <a:t>4</a:t>
            </a:fld>
            <a:endParaRPr lang="en-US"/>
          </a:p>
        </p:txBody>
      </p:sp>
    </p:spTree>
    <p:extLst>
      <p:ext uri="{BB962C8B-B14F-4D97-AF65-F5344CB8AC3E}">
        <p14:creationId xmlns:p14="http://schemas.microsoft.com/office/powerpoint/2010/main" val="4025501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44562"/>
          </a:xfrm>
        </p:spPr>
        <p:txBody>
          <a:bodyPr/>
          <a:lstStyle/>
          <a:p>
            <a:pPr algn="ctr" rtl="1"/>
            <a:r>
              <a:rPr lang="fa-IR" dirty="0" smtClean="0"/>
              <a:t>انتقال جمعیتی</a:t>
            </a:r>
            <a:endParaRPr lang="en-US" dirty="0"/>
          </a:p>
        </p:txBody>
      </p:sp>
      <p:pic>
        <p:nvPicPr>
          <p:cNvPr id="4" name="Picture 4"/>
          <p:cNvPicPr>
            <a:picLocks noChangeAspect="1" noChangeArrowheads="1"/>
          </p:cNvPicPr>
          <p:nvPr/>
        </p:nvPicPr>
        <p:blipFill>
          <a:blip r:embed="rId2" cstate="print"/>
          <a:srcRect/>
          <a:stretch>
            <a:fillRect/>
          </a:stretch>
        </p:blipFill>
        <p:spPr>
          <a:xfrm>
            <a:off x="76200" y="1558637"/>
            <a:ext cx="4419600" cy="5223162"/>
          </a:xfrm>
          <a:prstGeom prst="rect">
            <a:avLst/>
          </a:prstGeom>
          <a:solidFill>
            <a:schemeClr val="bg1"/>
          </a:solidFill>
        </p:spPr>
      </p:pic>
      <p:pic>
        <p:nvPicPr>
          <p:cNvPr id="5" name="Picture 3"/>
          <p:cNvPicPr>
            <a:picLocks noChangeAspect="1" noChangeArrowheads="1"/>
          </p:cNvPicPr>
          <p:nvPr/>
        </p:nvPicPr>
        <p:blipFill>
          <a:blip r:embed="rId3" cstate="print"/>
          <a:srcRect/>
          <a:stretch>
            <a:fillRect/>
          </a:stretch>
        </p:blipFill>
        <p:spPr>
          <a:xfrm>
            <a:off x="4572000" y="1600200"/>
            <a:ext cx="4495800" cy="5181600"/>
          </a:xfrm>
          <a:prstGeom prst="rect">
            <a:avLst/>
          </a:prstGeom>
          <a:solidFill>
            <a:schemeClr val="bg1"/>
          </a:solidFill>
        </p:spPr>
      </p:pic>
      <p:sp>
        <p:nvSpPr>
          <p:cNvPr id="6" name="Up-Down Arrow 5"/>
          <p:cNvSpPr/>
          <p:nvPr/>
        </p:nvSpPr>
        <p:spPr>
          <a:xfrm>
            <a:off x="7543800" y="3429000"/>
            <a:ext cx="152400" cy="14478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772400" y="3962400"/>
            <a:ext cx="1371600" cy="369332"/>
          </a:xfrm>
          <a:prstGeom prst="rect">
            <a:avLst/>
          </a:prstGeom>
          <a:noFill/>
        </p:spPr>
        <p:txBody>
          <a:bodyPr wrap="square" rtlCol="0">
            <a:spAutoFit/>
          </a:bodyPr>
          <a:lstStyle/>
          <a:p>
            <a:r>
              <a:rPr lang="fa-IR" b="1" dirty="0" smtClean="0">
                <a:solidFill>
                  <a:srgbClr val="FF0000"/>
                </a:solidFill>
              </a:rPr>
              <a:t>رشد جمعیت</a:t>
            </a:r>
            <a:endParaRPr lang="en-US" b="1" dirty="0">
              <a:solidFill>
                <a:srgbClr val="FF0000"/>
              </a:solidFill>
            </a:endParaRPr>
          </a:p>
        </p:txBody>
      </p:sp>
      <p:sp>
        <p:nvSpPr>
          <p:cNvPr id="8" name="Up-Down Arrow 7"/>
          <p:cNvSpPr/>
          <p:nvPr/>
        </p:nvSpPr>
        <p:spPr>
          <a:xfrm>
            <a:off x="2362200" y="3505200"/>
            <a:ext cx="152400" cy="76200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14600" y="3821668"/>
            <a:ext cx="1371600" cy="369332"/>
          </a:xfrm>
          <a:prstGeom prst="rect">
            <a:avLst/>
          </a:prstGeom>
          <a:noFill/>
        </p:spPr>
        <p:txBody>
          <a:bodyPr wrap="square" rtlCol="0">
            <a:spAutoFit/>
          </a:bodyPr>
          <a:lstStyle/>
          <a:p>
            <a:r>
              <a:rPr lang="fa-IR" b="1" dirty="0" smtClean="0">
                <a:solidFill>
                  <a:srgbClr val="FF0000"/>
                </a:solidFill>
              </a:rPr>
              <a:t>رشد جمعیت</a:t>
            </a:r>
            <a:endParaRPr lang="en-US" b="1" dirty="0">
              <a:solidFill>
                <a:srgbClr val="FF0000"/>
              </a:solidFill>
            </a:endParaRPr>
          </a:p>
        </p:txBody>
      </p:sp>
      <p:sp>
        <p:nvSpPr>
          <p:cNvPr id="10" name="TextBox 9"/>
          <p:cNvSpPr txBox="1"/>
          <p:nvPr/>
        </p:nvSpPr>
        <p:spPr>
          <a:xfrm>
            <a:off x="990600" y="3028890"/>
            <a:ext cx="1371600" cy="400110"/>
          </a:xfrm>
          <a:prstGeom prst="rect">
            <a:avLst/>
          </a:prstGeom>
          <a:noFill/>
        </p:spPr>
        <p:txBody>
          <a:bodyPr wrap="square" rtlCol="0">
            <a:spAutoFit/>
          </a:bodyPr>
          <a:lstStyle/>
          <a:p>
            <a:r>
              <a:rPr lang="fa-IR" sz="2000" b="1" dirty="0" smtClean="0"/>
              <a:t>میزان موالید</a:t>
            </a:r>
            <a:endParaRPr lang="en-US" sz="2000" b="1" dirty="0"/>
          </a:p>
        </p:txBody>
      </p:sp>
      <p:sp>
        <p:nvSpPr>
          <p:cNvPr id="12" name="TextBox 11"/>
          <p:cNvSpPr txBox="1"/>
          <p:nvPr/>
        </p:nvSpPr>
        <p:spPr>
          <a:xfrm>
            <a:off x="1600200" y="4705290"/>
            <a:ext cx="1828800" cy="400110"/>
          </a:xfrm>
          <a:prstGeom prst="rect">
            <a:avLst/>
          </a:prstGeom>
          <a:noFill/>
        </p:spPr>
        <p:txBody>
          <a:bodyPr wrap="square" rtlCol="0">
            <a:spAutoFit/>
          </a:bodyPr>
          <a:lstStyle/>
          <a:p>
            <a:r>
              <a:rPr lang="fa-IR" sz="2000" b="1" dirty="0" smtClean="0"/>
              <a:t>میزان مرگ و میر</a:t>
            </a:r>
            <a:endParaRPr lang="en-US" sz="2000" b="1"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5044016"/>
          </a:xfrm>
        </p:spPr>
        <p:txBody>
          <a:bodyPr>
            <a:normAutofit lnSpcReduction="10000"/>
          </a:bodyPr>
          <a:lstStyle/>
          <a:p>
            <a:endParaRPr lang="en-US" dirty="0" smtClean="0"/>
          </a:p>
          <a:p>
            <a:endParaRPr lang="en-US" dirty="0" smtClean="0"/>
          </a:p>
          <a:p>
            <a:endParaRPr lang="en-US" dirty="0" smtClean="0"/>
          </a:p>
          <a:p>
            <a:endParaRPr lang="en-US" dirty="0" smtClean="0"/>
          </a:p>
          <a:p>
            <a:endParaRPr lang="fa-IR" dirty="0" smtClean="0"/>
          </a:p>
          <a:p>
            <a:pPr algn="just"/>
            <a:r>
              <a:rPr lang="ar-SA" sz="3600" dirty="0" smtClean="0"/>
              <a:t>از نظر وسعت در مرتبه 16 </a:t>
            </a:r>
            <a:endParaRPr lang="fa-IR" sz="3600" dirty="0" smtClean="0"/>
          </a:p>
          <a:p>
            <a:pPr algn="just"/>
            <a:r>
              <a:rPr lang="fa-IR" sz="3600" dirty="0" smtClean="0"/>
              <a:t>از</a:t>
            </a:r>
            <a:r>
              <a:rPr lang="ar-SA" sz="3600" dirty="0" smtClean="0"/>
              <a:t> نظر جمعيت رتبه 17 جهان </a:t>
            </a:r>
            <a:r>
              <a:rPr lang="fa-IR" sz="3600" dirty="0" smtClean="0"/>
              <a:t>-</a:t>
            </a:r>
            <a:r>
              <a:rPr lang="ar-SA" sz="3600" dirty="0" smtClean="0"/>
              <a:t> 2 خاورميانه و 9 درآسيا</a:t>
            </a:r>
            <a:endParaRPr lang="fa-IR" sz="3600" dirty="0" smtClean="0"/>
          </a:p>
          <a:p>
            <a:pPr algn="just"/>
            <a:r>
              <a:rPr lang="ar-SA" sz="3600" dirty="0" smtClean="0"/>
              <a:t> دوره پنجره طلايي </a:t>
            </a:r>
            <a:r>
              <a:rPr lang="fa-IR" sz="3600" dirty="0" smtClean="0"/>
              <a:t>ایران از </a:t>
            </a:r>
            <a:r>
              <a:rPr lang="ar-SA" sz="3600" dirty="0" smtClean="0"/>
              <a:t>1385 به مدت 4 دهه به روی جمعیت ایران گشوده شده</a:t>
            </a:r>
            <a:r>
              <a:rPr lang="fa-IR" sz="3600" dirty="0" smtClean="0"/>
              <a:t> است</a:t>
            </a:r>
            <a:endParaRPr lang="en-US" sz="3600" dirty="0" smtClean="0"/>
          </a:p>
        </p:txBody>
      </p:sp>
      <p:sp>
        <p:nvSpPr>
          <p:cNvPr id="3" name="Title 2"/>
          <p:cNvSpPr>
            <a:spLocks noGrp="1"/>
          </p:cNvSpPr>
          <p:nvPr>
            <p:ph type="title"/>
          </p:nvPr>
        </p:nvSpPr>
        <p:spPr>
          <a:xfrm>
            <a:off x="457200" y="274638"/>
            <a:ext cx="8229600" cy="850106"/>
          </a:xfrm>
        </p:spPr>
        <p:txBody>
          <a:bodyPr>
            <a:normAutofit/>
          </a:bodyPr>
          <a:lstStyle/>
          <a:p>
            <a:r>
              <a:rPr lang="fa-IR" dirty="0" smtClean="0"/>
              <a:t>پنجره جمعیتی </a:t>
            </a:r>
            <a:endParaRPr lang="fa-IR" dirty="0"/>
          </a:p>
        </p:txBody>
      </p:sp>
      <p:graphicFrame>
        <p:nvGraphicFramePr>
          <p:cNvPr id="5" name="Table 4"/>
          <p:cNvGraphicFramePr>
            <a:graphicFrameLocks noGrp="1"/>
          </p:cNvGraphicFramePr>
          <p:nvPr/>
        </p:nvGraphicFramePr>
        <p:xfrm>
          <a:off x="539552" y="1397000"/>
          <a:ext cx="7992888" cy="2104008"/>
        </p:xfrm>
        <a:graphic>
          <a:graphicData uri="http://schemas.openxmlformats.org/drawingml/2006/table">
            <a:tbl>
              <a:tblPr rtl="1" firstRow="1" bandRow="1">
                <a:tableStyleId>{5C22544A-7EE6-4342-B048-85BDC9FD1C3A}</a:tableStyleId>
              </a:tblPr>
              <a:tblGrid>
                <a:gridCol w="1998222">
                  <a:extLst>
                    <a:ext uri="{9D8B030D-6E8A-4147-A177-3AD203B41FA5}">
                      <a16:colId xmlns:a16="http://schemas.microsoft.com/office/drawing/2014/main" xmlns="" val="20000"/>
                    </a:ext>
                  </a:extLst>
                </a:gridCol>
                <a:gridCol w="1998222">
                  <a:extLst>
                    <a:ext uri="{9D8B030D-6E8A-4147-A177-3AD203B41FA5}">
                      <a16:colId xmlns:a16="http://schemas.microsoft.com/office/drawing/2014/main" xmlns="" val="20001"/>
                    </a:ext>
                  </a:extLst>
                </a:gridCol>
                <a:gridCol w="1998222">
                  <a:extLst>
                    <a:ext uri="{9D8B030D-6E8A-4147-A177-3AD203B41FA5}">
                      <a16:colId xmlns:a16="http://schemas.microsoft.com/office/drawing/2014/main" xmlns="" val="20002"/>
                    </a:ext>
                  </a:extLst>
                </a:gridCol>
                <a:gridCol w="1998222">
                  <a:extLst>
                    <a:ext uri="{9D8B030D-6E8A-4147-A177-3AD203B41FA5}">
                      <a16:colId xmlns:a16="http://schemas.microsoft.com/office/drawing/2014/main" xmlns="" val="20003"/>
                    </a:ext>
                  </a:extLst>
                </a:gridCol>
              </a:tblGrid>
              <a:tr h="526002">
                <a:tc>
                  <a:txBody>
                    <a:bodyPr/>
                    <a:lstStyle/>
                    <a:p>
                      <a:pPr algn="ctr" rtl="1"/>
                      <a:endParaRPr lang="fa-IR" sz="2000" b="1" dirty="0"/>
                    </a:p>
                  </a:txBody>
                  <a:tcPr/>
                </a:tc>
                <a:tc>
                  <a:txBody>
                    <a:bodyPr/>
                    <a:lstStyle/>
                    <a:p>
                      <a:pPr algn="ctr" rtl="1"/>
                      <a:r>
                        <a:rPr lang="ar-SA" sz="2000" b="1" dirty="0" smtClean="0"/>
                        <a:t>زیر</a:t>
                      </a:r>
                      <a:r>
                        <a:rPr lang="en-US" sz="2000" b="1" dirty="0" smtClean="0"/>
                        <a:t> </a:t>
                      </a:r>
                      <a:r>
                        <a:rPr lang="fa-IR" sz="2000" b="1" dirty="0" smtClean="0"/>
                        <a:t>15</a:t>
                      </a:r>
                      <a:r>
                        <a:rPr lang="en-US" sz="2000" b="1" dirty="0" smtClean="0"/>
                        <a:t> </a:t>
                      </a:r>
                      <a:r>
                        <a:rPr lang="ar-SA" sz="2000" b="1" dirty="0" smtClean="0"/>
                        <a:t>سال </a:t>
                      </a:r>
                      <a:endParaRPr lang="fa-IR" sz="2000" b="1" dirty="0"/>
                    </a:p>
                  </a:txBody>
                  <a:tcPr/>
                </a:tc>
                <a:tc>
                  <a:txBody>
                    <a:bodyPr/>
                    <a:lstStyle/>
                    <a:p>
                      <a:pPr algn="ctr" rtl="1"/>
                      <a:r>
                        <a:rPr lang="ar-SA" sz="2000" b="1" dirty="0" smtClean="0"/>
                        <a:t> </a:t>
                      </a:r>
                      <a:r>
                        <a:rPr lang="fa-IR" sz="2000" b="1" dirty="0" smtClean="0"/>
                        <a:t>64-15</a:t>
                      </a:r>
                      <a:r>
                        <a:rPr lang="fa-IR" sz="2000" b="1" baseline="0" dirty="0" smtClean="0"/>
                        <a:t> ساله</a:t>
                      </a:r>
                      <a:endParaRPr lang="fa-IR" sz="2000" b="1" dirty="0"/>
                    </a:p>
                  </a:txBody>
                  <a:tcPr/>
                </a:tc>
                <a:tc>
                  <a:txBody>
                    <a:bodyPr/>
                    <a:lstStyle/>
                    <a:p>
                      <a:pPr algn="ctr" rtl="1"/>
                      <a:r>
                        <a:rPr lang="fa-IR" sz="2000" b="1" dirty="0" smtClean="0"/>
                        <a:t>65</a:t>
                      </a:r>
                      <a:r>
                        <a:rPr lang="en-US" sz="2000" b="1" dirty="0" smtClean="0"/>
                        <a:t> </a:t>
                      </a:r>
                      <a:r>
                        <a:rPr lang="ar-SA" sz="2000" b="1" dirty="0" smtClean="0"/>
                        <a:t>ساله و بالاتر</a:t>
                      </a:r>
                      <a:endParaRPr lang="fa-IR" sz="2000" b="1" dirty="0"/>
                    </a:p>
                  </a:txBody>
                  <a:tcPr/>
                </a:tc>
                <a:extLst>
                  <a:ext uri="{0D108BD9-81ED-4DB2-BD59-A6C34878D82A}">
                    <a16:rowId xmlns:a16="http://schemas.microsoft.com/office/drawing/2014/main" xmlns="" val="10000"/>
                  </a:ext>
                </a:extLst>
              </a:tr>
              <a:tr h="526002">
                <a:tc>
                  <a:txBody>
                    <a:bodyPr/>
                    <a:lstStyle/>
                    <a:p>
                      <a:pPr algn="ctr" rtl="1"/>
                      <a:r>
                        <a:rPr lang="fa-IR" sz="2400" b="1" dirty="0" smtClean="0"/>
                        <a:t>تعریف</a:t>
                      </a:r>
                      <a:endParaRPr lang="fa-IR" sz="2400" b="1" dirty="0"/>
                    </a:p>
                  </a:txBody>
                  <a:tcPr/>
                </a:tc>
                <a:tc>
                  <a:txBody>
                    <a:bodyPr/>
                    <a:lstStyle/>
                    <a:p>
                      <a:pPr algn="ctr" rtl="1"/>
                      <a:r>
                        <a:rPr lang="ar-SA" sz="2400" b="1" dirty="0" smtClean="0"/>
                        <a:t>کمتر از</a:t>
                      </a:r>
                      <a:r>
                        <a:rPr lang="en-US" sz="2400" b="1" dirty="0" smtClean="0"/>
                        <a:t> </a:t>
                      </a:r>
                      <a:r>
                        <a:rPr lang="fa-IR" sz="2400" b="1" dirty="0" smtClean="0"/>
                        <a:t>30</a:t>
                      </a:r>
                      <a:r>
                        <a:rPr lang="en-US" sz="2400" b="1" dirty="0" smtClean="0"/>
                        <a:t> </a:t>
                      </a:r>
                      <a:r>
                        <a:rPr lang="ar-SA" sz="2400" b="1" dirty="0" smtClean="0"/>
                        <a:t>% </a:t>
                      </a:r>
                      <a:endParaRPr lang="fa-IR" sz="2400" b="1" dirty="0"/>
                    </a:p>
                  </a:txBody>
                  <a:tcPr/>
                </a:tc>
                <a:tc>
                  <a:txBody>
                    <a:bodyPr/>
                    <a:lstStyle/>
                    <a:p>
                      <a:pPr algn="ctr" rtl="1"/>
                      <a:r>
                        <a:rPr lang="fa-IR" sz="2400" b="1" dirty="0" smtClean="0"/>
                        <a:t>بیش از 55%</a:t>
                      </a:r>
                      <a:endParaRPr lang="fa-IR" sz="2400" b="1" dirty="0"/>
                    </a:p>
                  </a:txBody>
                  <a:tcPr/>
                </a:tc>
                <a:tc>
                  <a:txBody>
                    <a:bodyPr/>
                    <a:lstStyle/>
                    <a:p>
                      <a:pPr algn="ctr" rtl="1"/>
                      <a:r>
                        <a:rPr lang="ar-SA" sz="2400" b="1" dirty="0" smtClean="0"/>
                        <a:t>کمتر از</a:t>
                      </a:r>
                      <a:r>
                        <a:rPr lang="en-US" sz="2400" b="1" dirty="0" smtClean="0"/>
                        <a:t> </a:t>
                      </a:r>
                      <a:r>
                        <a:rPr lang="fa-IR" sz="2400" b="1" dirty="0" smtClean="0"/>
                        <a:t>15</a:t>
                      </a:r>
                      <a:r>
                        <a:rPr lang="en-US" sz="2400" b="1" dirty="0" smtClean="0"/>
                        <a:t> </a:t>
                      </a:r>
                      <a:r>
                        <a:rPr lang="ar-SA" sz="2400" b="1" dirty="0" smtClean="0"/>
                        <a:t>% </a:t>
                      </a:r>
                      <a:endParaRPr lang="fa-IR" sz="2400" b="1" dirty="0"/>
                    </a:p>
                  </a:txBody>
                  <a:tcPr/>
                </a:tc>
                <a:extLst>
                  <a:ext uri="{0D108BD9-81ED-4DB2-BD59-A6C34878D82A}">
                    <a16:rowId xmlns:a16="http://schemas.microsoft.com/office/drawing/2014/main" xmlns="" val="10001"/>
                  </a:ext>
                </a:extLst>
              </a:tr>
              <a:tr h="526002">
                <a:tc>
                  <a:txBody>
                    <a:bodyPr/>
                    <a:lstStyle/>
                    <a:p>
                      <a:pPr algn="ctr" rtl="1"/>
                      <a:r>
                        <a:rPr lang="fa-IR" sz="2400" b="1" dirty="0" smtClean="0"/>
                        <a:t>ایران“سال85“</a:t>
                      </a:r>
                      <a:endParaRPr lang="fa-IR" sz="2400" b="1" dirty="0"/>
                    </a:p>
                  </a:txBody>
                  <a:tcPr/>
                </a:tc>
                <a:tc>
                  <a:txBody>
                    <a:bodyPr/>
                    <a:lstStyle/>
                    <a:p>
                      <a:pPr algn="ctr" rtl="1"/>
                      <a:r>
                        <a:rPr lang="fa-IR" sz="2400" b="1" dirty="0" smtClean="0"/>
                        <a:t>25%</a:t>
                      </a:r>
                      <a:endParaRPr lang="fa-IR" sz="2400" b="1" dirty="0"/>
                    </a:p>
                  </a:txBody>
                  <a:tcPr/>
                </a:tc>
                <a:tc>
                  <a:txBody>
                    <a:bodyPr/>
                    <a:lstStyle/>
                    <a:p>
                      <a:pPr algn="ctr" rtl="1"/>
                      <a:r>
                        <a:rPr lang="fa-IR" sz="2400" b="1" dirty="0" smtClean="0"/>
                        <a:t>60.9%</a:t>
                      </a:r>
                      <a:endParaRPr lang="fa-IR" sz="2400" b="1" dirty="0"/>
                    </a:p>
                  </a:txBody>
                  <a:tcPr/>
                </a:tc>
                <a:tc>
                  <a:txBody>
                    <a:bodyPr/>
                    <a:lstStyle/>
                    <a:p>
                      <a:pPr algn="ctr" rtl="1"/>
                      <a:r>
                        <a:rPr lang="fa-IR" sz="2400" b="1" dirty="0" smtClean="0"/>
                        <a:t>5.1%</a:t>
                      </a:r>
                      <a:endParaRPr lang="fa-IR" sz="2400" b="1" dirty="0"/>
                    </a:p>
                  </a:txBody>
                  <a:tcPr/>
                </a:tc>
                <a:extLst>
                  <a:ext uri="{0D108BD9-81ED-4DB2-BD59-A6C34878D82A}">
                    <a16:rowId xmlns:a16="http://schemas.microsoft.com/office/drawing/2014/main" xmlns="" val="10002"/>
                  </a:ext>
                </a:extLst>
              </a:tr>
              <a:tr h="526002">
                <a:tc>
                  <a:txBody>
                    <a:bodyPr/>
                    <a:lstStyle/>
                    <a:p>
                      <a:pPr algn="ctr" rtl="1"/>
                      <a:r>
                        <a:rPr lang="fa-IR" sz="2400" b="1" dirty="0" smtClean="0"/>
                        <a:t>ایران“سال90“</a:t>
                      </a:r>
                      <a:endParaRPr lang="fa-IR" sz="2400" b="1" dirty="0"/>
                    </a:p>
                  </a:txBody>
                  <a:tcPr/>
                </a:tc>
                <a:tc>
                  <a:txBody>
                    <a:bodyPr/>
                    <a:lstStyle/>
                    <a:p>
                      <a:pPr algn="ctr" rtl="1"/>
                      <a:r>
                        <a:rPr lang="fa-IR" sz="2400" b="1" dirty="0" smtClean="0"/>
                        <a:t>23.4%</a:t>
                      </a:r>
                      <a:endParaRPr lang="fa-IR" sz="2400" b="1" dirty="0"/>
                    </a:p>
                  </a:txBody>
                  <a:tcPr/>
                </a:tc>
                <a:tc>
                  <a:txBody>
                    <a:bodyPr/>
                    <a:lstStyle/>
                    <a:p>
                      <a:pPr algn="ctr" rtl="1"/>
                      <a:r>
                        <a:rPr lang="fa-IR" sz="2400" b="1" dirty="0" smtClean="0"/>
                        <a:t>70.9%</a:t>
                      </a:r>
                      <a:endParaRPr lang="fa-IR" sz="2400" b="1" dirty="0"/>
                    </a:p>
                  </a:txBody>
                  <a:tcPr/>
                </a:tc>
                <a:tc>
                  <a:txBody>
                    <a:bodyPr/>
                    <a:lstStyle/>
                    <a:p>
                      <a:pPr algn="ctr" rtl="1"/>
                      <a:r>
                        <a:rPr lang="fa-IR" sz="2400" b="1" dirty="0" smtClean="0"/>
                        <a:t>5.7%</a:t>
                      </a:r>
                      <a:endParaRPr lang="fa-IR" sz="2400" b="1" dirty="0"/>
                    </a:p>
                  </a:txBody>
                  <a:tcPr/>
                </a:tc>
                <a:extLst>
                  <a:ext uri="{0D108BD9-81ED-4DB2-BD59-A6C34878D82A}">
                    <a16:rowId xmlns:a16="http://schemas.microsoft.com/office/drawing/2014/main" xmlns="" val="10003"/>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763000" cy="1143000"/>
          </a:xfrm>
        </p:spPr>
        <p:txBody>
          <a:bodyPr>
            <a:normAutofit/>
          </a:bodyPr>
          <a:lstStyle/>
          <a:p>
            <a:pPr algn="ctr"/>
            <a:r>
              <a:rPr lang="fa-IR" sz="3600" dirty="0" smtClean="0"/>
              <a:t>هرم سنی و جنسی جمعیت ایرانی سرشماری‌ 1390</a:t>
            </a:r>
            <a:endParaRPr lang="en-US" sz="3200" dirty="0"/>
          </a:p>
        </p:txBody>
      </p:sp>
      <p:pic>
        <p:nvPicPr>
          <p:cNvPr id="5" name="Picture 4"/>
          <p:cNvPicPr/>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pPr algn="l"/>
            <a:r>
              <a:rPr lang="en-US" sz="3600" dirty="0" smtClean="0"/>
              <a:t>Age Structural Transition:Iran</a:t>
            </a:r>
            <a:r>
              <a:rPr lang="en-US" sz="3200" dirty="0" smtClean="0"/>
              <a:t>1950</a:t>
            </a:r>
            <a:r>
              <a:rPr lang="en-US" sz="3600" dirty="0" smtClean="0"/>
              <a:t>-</a:t>
            </a:r>
            <a:r>
              <a:rPr lang="en-US" sz="3200" dirty="0" smtClean="0"/>
              <a:t>2100</a:t>
            </a:r>
            <a:endParaRPr lang="en-US" sz="3200" dirty="0"/>
          </a:p>
        </p:txBody>
      </p:sp>
      <p:graphicFrame>
        <p:nvGraphicFramePr>
          <p:cNvPr id="4" name="Chart 3"/>
          <p:cNvGraphicFramePr>
            <a:graphicFrameLocks noGrp="1"/>
          </p:cNvGraphicFramePr>
          <p:nvPr/>
        </p:nvGraphicFramePr>
        <p:xfrm>
          <a:off x="0" y="1279878"/>
          <a:ext cx="9144000" cy="55781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435280" cy="6192688"/>
          </a:xfrm>
        </p:spPr>
        <p:txBody>
          <a:bodyPr>
            <a:normAutofit fontScale="92500" lnSpcReduction="10000"/>
          </a:bodyPr>
          <a:lstStyle/>
          <a:p>
            <a:pPr algn="r" rtl="1"/>
            <a:endParaRPr lang="fa-IR" dirty="0" smtClean="0"/>
          </a:p>
          <a:p>
            <a:r>
              <a:rPr lang="fa-IR" sz="3200" b="1" dirty="0" smtClean="0"/>
              <a:t>میزان باروری کل :</a:t>
            </a:r>
          </a:p>
          <a:p>
            <a:pPr algn="just"/>
            <a:r>
              <a:rPr lang="fa-IR" sz="3200" dirty="0" smtClean="0"/>
              <a:t>تعداد موالیدی که هر زن می‌تواند تا سن50 سالگی داشته باشد به شرط زنده بودن طی سال‌های فرزند‌آوری و تجربه احتمالات فرزندآوری ویژه‌ی سنی طی دوره‌ی زمانی کوهورت(نسل) خود</a:t>
            </a:r>
          </a:p>
          <a:p>
            <a:pPr algn="just">
              <a:buNone/>
            </a:pPr>
            <a:endParaRPr lang="fa-IR" sz="3200" dirty="0" smtClean="0"/>
          </a:p>
          <a:p>
            <a:pPr algn="just"/>
            <a:r>
              <a:rPr lang="fa-IR" sz="3200" b="1" dirty="0" smtClean="0"/>
              <a:t>باروری زیر نرخ جانشینی :</a:t>
            </a:r>
          </a:p>
          <a:p>
            <a:pPr algn="just"/>
            <a:r>
              <a:rPr lang="fa-IR" sz="3200" dirty="0" smtClean="0"/>
              <a:t>وقتی میزان باروری کل تقریبا کمتر از 2.1 فرزند برای هر زن باشد این جامعه هر زن با یک فرزند دختر که تا اواسط دوره فرزندآوری زنده باشد جانشین نمی شود.</a:t>
            </a:r>
          </a:p>
          <a:p>
            <a:pPr algn="just"/>
            <a:endParaRPr lang="fa-IR" sz="3200" dirty="0" smtClean="0"/>
          </a:p>
          <a:p>
            <a:pPr algn="just"/>
            <a:r>
              <a:rPr lang="fa-IR" sz="3200" dirty="0" smtClean="0"/>
              <a:t>باروری زیر نرخ جانشینی =رشد منفی جمعیت در دراز مدت</a:t>
            </a:r>
            <a:endParaRPr lang="en-US" sz="3200" dirty="0" smtClean="0"/>
          </a:p>
          <a:p>
            <a:pPr algn="r" rtl="1"/>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port template (2)">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2077</TotalTime>
  <Words>949</Words>
  <Application>Microsoft Office PowerPoint</Application>
  <PresentationFormat>On-screen Show (4:3)</PresentationFormat>
  <Paragraphs>204</Paragraphs>
  <Slides>36</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36</vt:i4>
      </vt:variant>
    </vt:vector>
  </HeadingPairs>
  <TitlesOfParts>
    <vt:vector size="48" baseType="lpstr">
      <vt:lpstr>Arial</vt:lpstr>
      <vt:lpstr>B Mitra</vt:lpstr>
      <vt:lpstr>B Nazanin</vt:lpstr>
      <vt:lpstr>B Titr</vt:lpstr>
      <vt:lpstr>B Yagut</vt:lpstr>
      <vt:lpstr>B Zar</vt:lpstr>
      <vt:lpstr>Calibri</vt:lpstr>
      <vt:lpstr>Lucida Sans Unicode</vt:lpstr>
      <vt:lpstr>Verdana</vt:lpstr>
      <vt:lpstr>Wingdings 2</vt:lpstr>
      <vt:lpstr>Wingdings 3</vt:lpstr>
      <vt:lpstr>report template (2)</vt:lpstr>
      <vt:lpstr>PowerPoint Presentation</vt:lpstr>
      <vt:lpstr>جمعیت</vt:lpstr>
      <vt:lpstr>روند تغییرات جمعیت جهان</vt:lpstr>
      <vt:lpstr>تغییرات جمعیت ایران در 100 سال گذشته</vt:lpstr>
      <vt:lpstr>انتقال جمعیتی</vt:lpstr>
      <vt:lpstr>پنجره جمعیتی </vt:lpstr>
      <vt:lpstr>هرم سنی و جنسی جمعیت ایرانی سرشماری‌ 1390</vt:lpstr>
      <vt:lpstr>Age Structural Transition:Iran1950-2100</vt:lpstr>
      <vt:lpstr>PowerPoint Presentation</vt:lpstr>
      <vt:lpstr>چرا باروری روند کاهشی خود را ادامه می دهد؟</vt:lpstr>
      <vt:lpstr>تغییرات ساختاری در جامعه</vt:lpstr>
      <vt:lpstr>تغییر در زمان بندی فرزندآوری</vt:lpstr>
      <vt:lpstr>عوامل مؤثر بر درتغییر و تحولات باروری و موالید  </vt:lpstr>
      <vt:lpstr>PowerPoint Presentation</vt:lpstr>
      <vt:lpstr>PowerPoint Presentation</vt:lpstr>
      <vt:lpstr>افزایش سن ازدواج</vt:lpstr>
      <vt:lpstr>PowerPoint Presentation</vt:lpstr>
      <vt:lpstr>روند نسبت ازدواج و طلاق های ثبت شده   1392-1383</vt:lpstr>
      <vt:lpstr>رویکرد: کاهش مشکلات خانواده ها در زمینه های سلامت و سلامت باروری:</vt:lpstr>
      <vt:lpstr>PowerPoint Presentation</vt:lpstr>
      <vt:lpstr>   تلاش در راستاي متناسب سازي سن ازدواج  </vt:lpstr>
      <vt:lpstr>PowerPoint Presentation</vt:lpstr>
      <vt:lpstr>مهاجرت</vt:lpstr>
      <vt:lpstr>مهاجرت بین المللی</vt:lpstr>
      <vt:lpstr>مرگ و میر </vt:lpstr>
      <vt:lpstr>میزان‌های ویژه سنی مرگ‌ومیر هموارشده (نمایش لگاریتمی) در ایران در فاصله سال‌های 1375 تا 1390</vt:lpstr>
      <vt:lpstr>میزان‌های ویژه سنی مرگ‌ومیر هموارشده (نمایش لگاریتمی) در ایران در فاصله سال‌های 1375 تا 1390</vt:lpstr>
      <vt:lpstr>امیدزندگی در بدو تولد در ایران در فاصله سال‌های 1375 تا 1390</vt:lpstr>
      <vt:lpstr>امیدزندگی در بدو تولد در ایران در فاصله سال‌های 1375 تا 1390</vt:lpstr>
      <vt:lpstr>روند تغییرات میزان باروري كل</vt:lpstr>
      <vt:lpstr>PowerPoint Presentation</vt:lpstr>
      <vt:lpstr>PowerPoint Presentation</vt:lpstr>
      <vt:lpstr>دلالت های سیاستی تغییرات باروری</vt:lpstr>
      <vt:lpstr>دلالت های سیاستی تغییرات باروری</vt:lpstr>
      <vt:lpstr>Child Mortality by age of Mother</vt:lpstr>
      <vt:lpstr>Child mortality and number of children</vt:lpstr>
    </vt:vector>
  </TitlesOfParts>
  <Company>Office07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a-moghisi</dc:creator>
  <cp:lastModifiedBy>نيك خواه بابايي ليلا</cp:lastModifiedBy>
  <cp:revision>315</cp:revision>
  <dcterms:created xsi:type="dcterms:W3CDTF">2011-10-25T08:46:34Z</dcterms:created>
  <dcterms:modified xsi:type="dcterms:W3CDTF">2022-07-11T05:48:45Z</dcterms:modified>
</cp:coreProperties>
</file>